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embeddings/Microsoft_Equation2.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9" r:id="rId4"/>
    <p:sldId id="260" r:id="rId5"/>
    <p:sldId id="258" r:id="rId6"/>
    <p:sldId id="261" r:id="rId7"/>
    <p:sldId id="270" r:id="rId8"/>
    <p:sldId id="262" r:id="rId9"/>
    <p:sldId id="263" r:id="rId10"/>
    <p:sldId id="264" r:id="rId11"/>
    <p:sldId id="265" r:id="rId12"/>
    <p:sldId id="266" r:id="rId13"/>
    <p:sldId id="268" r:id="rId14"/>
    <p:sldId id="267" r:id="rId15"/>
    <p:sldId id="269" r:id="rId1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0E4E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56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ict"/><Relationship Id="rId3" Type="http://schemas.openxmlformats.org/officeDocument/2006/relationships/image" Target="../media/image6.pict"/><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ict"/><Relationship Id="rId1" Type="http://schemas.openxmlformats.org/officeDocument/2006/relationships/image" Target="../media/image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A2F377-C988-3747-BE6F-55719C76766D}" type="datetimeFigureOut">
              <a:rPr lang="it-IT" smtClean="0"/>
              <a:pPr/>
              <a:t>10-10-2012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CDDCAC-1302-534A-A7FB-0960939B187C}" type="slidenum">
              <a:rPr lang="it-IT" smtClean="0"/>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CB7D8-57AE-A044-8D18-7BE8CEC40DA3}" type="datetimeFigureOut">
              <a:rPr lang="it-IT" smtClean="0"/>
              <a:pPr/>
              <a:t>10-10-2012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32D4F-1E8B-C049-848F-2C2496F4DFD9}" type="slidenum">
              <a:rPr lang="it-IT" smtClean="0"/>
              <a:pPr/>
              <a:t>‹n.›</a:t>
            </a:fld>
            <a:endParaRPr lang="it-IT"/>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3732D4F-1E8B-C049-848F-2C2496F4DFD9}"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3732D4F-1E8B-C049-848F-2C2496F4DFD9}"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6" name="Segnaposto numero diapositiva 5"/>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6" name="Segnaposto numero diapositiva 5"/>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6" name="Segnaposto numero diapositiva 5"/>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6" name="Segnaposto numero diapositiva 5"/>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6" name="Segnaposto numero diapositiva 5"/>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7" name="Segnaposto numero diapositiva 6"/>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10 ottobre 2012</a:t>
            </a:r>
            <a:endParaRPr lang="it-IT"/>
          </a:p>
        </p:txBody>
      </p:sp>
      <p:sp>
        <p:nvSpPr>
          <p:cNvPr id="8" name="Segnaposto piè di pagina 7"/>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9" name="Segnaposto numero diapositiva 8"/>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10 ottobre 2012</a:t>
            </a:r>
            <a:endParaRPr lang="it-IT"/>
          </a:p>
        </p:txBody>
      </p:sp>
      <p:sp>
        <p:nvSpPr>
          <p:cNvPr id="4" name="Segnaposto piè di pagina 3"/>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5" name="Segnaposto numero diapositiva 4"/>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a:p>
        </p:txBody>
      </p:sp>
      <p:sp>
        <p:nvSpPr>
          <p:cNvPr id="3" name="Segnaposto piè di pagina 2"/>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4" name="Segnaposto numero diapositiva 3"/>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7" name="Segnaposto numero diapositiva 6"/>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7" name="Segnaposto numero diapositiva 6"/>
          <p:cNvSpPr>
            <a:spLocks noGrp="1"/>
          </p:cNvSpPr>
          <p:nvPr>
            <p:ph type="sldNum" sz="quarter" idx="12"/>
          </p:nvPr>
        </p:nvSpPr>
        <p:spPr/>
        <p:txBody>
          <a:bodyPr/>
          <a:lstStyle/>
          <a:p>
            <a:fld id="{2C7EA46E-9195-4C40-87F8-1FDFD0765E6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10 ottobre 2012</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Nuovo sviluppo industriale e politiche di sistema.  8-10 ottobre 2012, Artimino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A46E-9195-4C40-87F8-1FDFD0765E6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4" Type="http://schemas.openxmlformats.org/officeDocument/2006/relationships/oleObject" Target="Macintosh%20HD:Users:luciabazzucchi:dottorato%20:china_lavori%20ufficio:PAPERS:artimino_full2.docx!OLE_LINK2" TargetMode="External"/><Relationship Id="rId1" Type="http://schemas.openxmlformats.org/officeDocument/2006/relationships/vmlDrawing" Target="../drawings/vmlDrawing1.vml"/><Relationship Id="rId2" Type="http://schemas.openxmlformats.org/officeDocument/2006/relationships/slideLayout" Target="../slideLayouts/slideLayout9.xml"/><Relationship Id="rId3" Type="http://schemas.openxmlformats.org/officeDocument/2006/relationships/oleObject" Target="Macintosh%20HD:Users:luciabazzucchi:dottorato%20:china_lavori%20ufficio:PAPERS:artimino_full2.docx!OLE_LINK1" TargetMode="External"/><Relationship Id="rId5" Type="http://schemas.openxmlformats.org/officeDocument/2006/relationships/oleObject" Target="Macintosh%20HD:Users:luciabazzucchi:dottorato%20:china_lavori%20ufficio:PAPERS:artimino_full2.docx!OLE_LINK3" TargetMode="External"/></Relationships>
</file>

<file path=ppt/slides/_rels/slide7.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Microsoft_Equation1.bin"/><Relationship Id="rId5" Type="http://schemas.openxmlformats.org/officeDocument/2006/relationships/oleObject" Target="../embeddings/Microsoft_Equation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C7EA46E-9195-4C40-87F8-1FDFD0765E66}" type="slidenum">
              <a:rPr lang="it-IT" smtClean="0"/>
              <a:pPr/>
              <a:t>1</a:t>
            </a:fld>
            <a:endParaRPr lang="it-IT"/>
          </a:p>
        </p:txBody>
      </p:sp>
      <p:sp>
        <p:nvSpPr>
          <p:cNvPr id="6" name="Segnaposto piè di pagina 5"/>
          <p:cNvSpPr>
            <a:spLocks noGrp="1"/>
          </p:cNvSpPr>
          <p:nvPr>
            <p:ph type="ftr" sz="quarter" idx="11"/>
          </p:nvPr>
        </p:nvSpPr>
        <p:spPr>
          <a:xfrm>
            <a:off x="1904933" y="6356350"/>
            <a:ext cx="5585209" cy="365125"/>
          </a:xfrm>
        </p:spPr>
        <p:txBody>
          <a:bodyPr/>
          <a:lstStyle/>
          <a:p>
            <a:r>
              <a:rPr lang="it-IT" smtClean="0"/>
              <a:t>Nuovo sviluppo industriale e politiche di sistema.  8-10 ottobre 2012, Artimino</a:t>
            </a:r>
            <a:endParaRPr lang="it-IT" dirty="0"/>
          </a:p>
        </p:txBody>
      </p:sp>
      <p:sp>
        <p:nvSpPr>
          <p:cNvPr id="7" name="Segnaposto data 6"/>
          <p:cNvSpPr>
            <a:spLocks noGrp="1"/>
          </p:cNvSpPr>
          <p:nvPr>
            <p:ph type="dt" sz="half" idx="10"/>
          </p:nvPr>
        </p:nvSpPr>
        <p:spPr/>
        <p:txBody>
          <a:bodyPr/>
          <a:lstStyle/>
          <a:p>
            <a:r>
              <a:rPr lang="it-IT" smtClean="0"/>
              <a:t>10 ottobre 2012</a:t>
            </a:r>
            <a:endParaRPr lang="it-IT" dirty="0"/>
          </a:p>
        </p:txBody>
      </p:sp>
      <p:sp>
        <p:nvSpPr>
          <p:cNvPr id="8" name="CasellaDiTesto 7"/>
          <p:cNvSpPr txBox="1"/>
          <p:nvPr/>
        </p:nvSpPr>
        <p:spPr>
          <a:xfrm>
            <a:off x="984863" y="1697493"/>
            <a:ext cx="7192092" cy="2585323"/>
          </a:xfrm>
          <a:prstGeom prst="rect">
            <a:avLst/>
          </a:prstGeom>
          <a:noFill/>
        </p:spPr>
        <p:txBody>
          <a:bodyPr wrap="square" rtlCol="0">
            <a:spAutoFit/>
          </a:bodyPr>
          <a:lstStyle/>
          <a:p>
            <a:pPr algn="ctr"/>
            <a:r>
              <a:rPr lang="it-IT" sz="2000" b="1" dirty="0" smtClean="0">
                <a:latin typeface="Times New Roman"/>
                <a:cs typeface="Times New Roman"/>
              </a:rPr>
              <a:t>Nuovi strumenti di sviluppo locale: l’effetto delle infrastrutture digitali sulla creazione di lavoro autonomo. Analisi di un caso applicato nello stato di New York</a:t>
            </a:r>
          </a:p>
          <a:p>
            <a:pPr algn="ctr"/>
            <a:endParaRPr lang="it-IT" b="1" dirty="0" smtClean="0">
              <a:latin typeface="Times New Roman"/>
              <a:cs typeface="Times New Roman"/>
            </a:endParaRPr>
          </a:p>
          <a:p>
            <a:pPr algn="ctr"/>
            <a:endParaRPr lang="it-IT" b="1" dirty="0" smtClean="0">
              <a:latin typeface="Times New Roman"/>
              <a:cs typeface="Times New Roman"/>
            </a:endParaRPr>
          </a:p>
          <a:p>
            <a:pPr algn="ctr"/>
            <a:r>
              <a:rPr lang="it-IT" b="1" dirty="0" smtClean="0">
                <a:latin typeface="Times New Roman"/>
                <a:cs typeface="Times New Roman"/>
              </a:rPr>
              <a:t>Lucia Bazzucchi</a:t>
            </a:r>
          </a:p>
          <a:p>
            <a:pPr algn="ctr"/>
            <a:r>
              <a:rPr lang="it-IT" sz="1600" dirty="0" smtClean="0">
                <a:latin typeface="Times New Roman"/>
                <a:cs typeface="Times New Roman"/>
              </a:rPr>
              <a:t>bzzlcu1@unife.it</a:t>
            </a:r>
          </a:p>
          <a:p>
            <a:endParaRPr lang="it-IT" sz="1600" dirty="0">
              <a:latin typeface="Times New Roman"/>
              <a:cs typeface="Times New Roman"/>
            </a:endParaRPr>
          </a:p>
          <a:p>
            <a:endParaRPr lang="it-IT" sz="1600" dirty="0">
              <a:latin typeface="Times New Roman"/>
              <a:cs typeface="Times New Roman"/>
            </a:endParaRPr>
          </a:p>
        </p:txBody>
      </p:sp>
      <p:pic>
        <p:nvPicPr>
          <p:cNvPr id="9" name="Immagine 8" descr="Immagine 18.png"/>
          <p:cNvPicPr/>
          <p:nvPr/>
        </p:nvPicPr>
        <p:blipFill>
          <a:blip r:embed="rId3"/>
          <a:stretch>
            <a:fillRect/>
          </a:stretch>
        </p:blipFill>
        <p:spPr>
          <a:xfrm>
            <a:off x="1161918" y="4548243"/>
            <a:ext cx="2894169" cy="816352"/>
          </a:xfrm>
          <a:prstGeom prst="rect">
            <a:avLst/>
          </a:prstGeom>
        </p:spPr>
      </p:pic>
      <p:pic>
        <p:nvPicPr>
          <p:cNvPr id="10" name="Immagine 9" descr="Immagine 17.png"/>
          <p:cNvPicPr/>
          <p:nvPr/>
        </p:nvPicPr>
        <p:blipFill>
          <a:blip r:embed="rId4"/>
          <a:stretch>
            <a:fillRect/>
          </a:stretch>
        </p:blipFill>
        <p:spPr>
          <a:xfrm>
            <a:off x="5662963" y="4625991"/>
            <a:ext cx="2187187" cy="5164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a:xfrm>
            <a:off x="2044700" y="6356350"/>
            <a:ext cx="57912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7" name="Segnaposto numero diapositiva 6"/>
          <p:cNvSpPr>
            <a:spLocks noGrp="1"/>
          </p:cNvSpPr>
          <p:nvPr>
            <p:ph type="sldNum" sz="quarter" idx="12"/>
          </p:nvPr>
        </p:nvSpPr>
        <p:spPr/>
        <p:txBody>
          <a:bodyPr/>
          <a:lstStyle/>
          <a:p>
            <a:fld id="{2C7EA46E-9195-4C40-87F8-1FDFD0765E66}" type="slidenum">
              <a:rPr lang="it-IT" smtClean="0"/>
              <a:pPr/>
              <a:t>10</a:t>
            </a:fld>
            <a:endParaRPr lang="it-IT" dirty="0"/>
          </a:p>
        </p:txBody>
      </p:sp>
      <p:sp>
        <p:nvSpPr>
          <p:cNvPr id="10" name="Titolo 8"/>
          <p:cNvSpPr txBox="1">
            <a:spLocks/>
          </p:cNvSpPr>
          <p:nvPr/>
        </p:nvSpPr>
        <p:spPr>
          <a:xfrm>
            <a:off x="457200" y="557624"/>
            <a:ext cx="2324100"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Results (II)</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pic>
        <p:nvPicPr>
          <p:cNvPr id="8" name="Immagine 7"/>
          <p:cNvPicPr/>
          <p:nvPr/>
        </p:nvPicPr>
        <p:blipFill>
          <a:blip r:embed="rId2"/>
          <a:srcRect/>
          <a:stretch>
            <a:fillRect/>
          </a:stretch>
        </p:blipFill>
        <p:spPr bwMode="auto">
          <a:xfrm>
            <a:off x="1270000" y="1041400"/>
            <a:ext cx="6400800" cy="5156200"/>
          </a:xfrm>
          <a:prstGeom prst="rect">
            <a:avLst/>
          </a:prstGeom>
          <a:noFill/>
          <a:ln w="9525">
            <a:noFill/>
            <a:miter lim="800000"/>
            <a:headEnd/>
            <a:tailEnd/>
          </a:ln>
        </p:spPr>
      </p:pic>
      <p:sp>
        <p:nvSpPr>
          <p:cNvPr id="9" name="Rettangolo 8"/>
          <p:cNvSpPr/>
          <p:nvPr/>
        </p:nvSpPr>
        <p:spPr>
          <a:xfrm>
            <a:off x="6553200" y="875488"/>
            <a:ext cx="1117600" cy="5480862"/>
          </a:xfrm>
          <a:prstGeom prst="rect">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a:p>
        </p:txBody>
      </p:sp>
      <p:sp>
        <p:nvSpPr>
          <p:cNvPr id="3" name="Segnaposto piè di pagina 2"/>
          <p:cNvSpPr>
            <a:spLocks noGrp="1"/>
          </p:cNvSpPr>
          <p:nvPr>
            <p:ph type="ftr" sz="quarter" idx="11"/>
          </p:nvPr>
        </p:nvSpPr>
        <p:spPr>
          <a:xfrm>
            <a:off x="2184400" y="6356350"/>
            <a:ext cx="53086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4" name="Segnaposto numero diapositiva 3"/>
          <p:cNvSpPr>
            <a:spLocks noGrp="1"/>
          </p:cNvSpPr>
          <p:nvPr>
            <p:ph type="sldNum" sz="quarter" idx="12"/>
          </p:nvPr>
        </p:nvSpPr>
        <p:spPr>
          <a:xfrm>
            <a:off x="6553200" y="6369050"/>
            <a:ext cx="2133600" cy="365125"/>
          </a:xfrm>
        </p:spPr>
        <p:txBody>
          <a:bodyPr/>
          <a:lstStyle/>
          <a:p>
            <a:fld id="{2C7EA46E-9195-4C40-87F8-1FDFD0765E66}" type="slidenum">
              <a:rPr lang="it-IT" smtClean="0"/>
              <a:pPr/>
              <a:t>11</a:t>
            </a:fld>
            <a:endParaRPr lang="it-IT"/>
          </a:p>
        </p:txBody>
      </p:sp>
      <p:pic>
        <p:nvPicPr>
          <p:cNvPr id="5" name="Immagine 4"/>
          <p:cNvPicPr/>
          <p:nvPr/>
        </p:nvPicPr>
        <p:blipFill>
          <a:blip r:embed="rId2"/>
          <a:srcRect/>
          <a:stretch>
            <a:fillRect/>
          </a:stretch>
        </p:blipFill>
        <p:spPr bwMode="auto">
          <a:xfrm>
            <a:off x="828357" y="1028700"/>
            <a:ext cx="7464743" cy="5289550"/>
          </a:xfrm>
          <a:prstGeom prst="rect">
            <a:avLst/>
          </a:prstGeom>
          <a:noFill/>
          <a:ln w="9525">
            <a:noFill/>
            <a:miter lim="800000"/>
            <a:headEnd/>
            <a:tailEnd/>
          </a:ln>
        </p:spPr>
      </p:pic>
      <p:sp>
        <p:nvSpPr>
          <p:cNvPr id="6" name="Titolo 8"/>
          <p:cNvSpPr txBox="1">
            <a:spLocks/>
          </p:cNvSpPr>
          <p:nvPr/>
        </p:nvSpPr>
        <p:spPr>
          <a:xfrm>
            <a:off x="457200" y="557624"/>
            <a:ext cx="2324100"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Results (III)</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sp>
        <p:nvSpPr>
          <p:cNvPr id="7" name="Rettangolo 6"/>
          <p:cNvSpPr/>
          <p:nvPr/>
        </p:nvSpPr>
        <p:spPr>
          <a:xfrm>
            <a:off x="7493000" y="875488"/>
            <a:ext cx="800100" cy="5480862"/>
          </a:xfrm>
          <a:prstGeom prst="rect">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a:p>
        </p:txBody>
      </p:sp>
      <p:sp>
        <p:nvSpPr>
          <p:cNvPr id="3" name="Segnaposto piè di pagina 2"/>
          <p:cNvSpPr>
            <a:spLocks noGrp="1"/>
          </p:cNvSpPr>
          <p:nvPr>
            <p:ph type="ftr" sz="quarter" idx="11"/>
          </p:nvPr>
        </p:nvSpPr>
        <p:spPr>
          <a:xfrm>
            <a:off x="2197100" y="6356350"/>
            <a:ext cx="50800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4" name="Segnaposto numero diapositiva 3"/>
          <p:cNvSpPr>
            <a:spLocks noGrp="1"/>
          </p:cNvSpPr>
          <p:nvPr>
            <p:ph type="sldNum" sz="quarter" idx="12"/>
          </p:nvPr>
        </p:nvSpPr>
        <p:spPr/>
        <p:txBody>
          <a:bodyPr/>
          <a:lstStyle/>
          <a:p>
            <a:fld id="{2C7EA46E-9195-4C40-87F8-1FDFD0765E66}" type="slidenum">
              <a:rPr lang="it-IT" smtClean="0"/>
              <a:pPr/>
              <a:t>12</a:t>
            </a:fld>
            <a:endParaRPr lang="it-IT" dirty="0"/>
          </a:p>
        </p:txBody>
      </p:sp>
      <p:sp>
        <p:nvSpPr>
          <p:cNvPr id="6" name="Titolo 8"/>
          <p:cNvSpPr txBox="1">
            <a:spLocks/>
          </p:cNvSpPr>
          <p:nvPr/>
        </p:nvSpPr>
        <p:spPr>
          <a:xfrm>
            <a:off x="457200" y="557624"/>
            <a:ext cx="2324100"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Main findings</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sp>
        <p:nvSpPr>
          <p:cNvPr id="7" name="CasellaDiTesto 6"/>
          <p:cNvSpPr txBox="1"/>
          <p:nvPr/>
        </p:nvSpPr>
        <p:spPr>
          <a:xfrm>
            <a:off x="457200" y="1181100"/>
            <a:ext cx="8382000" cy="4247317"/>
          </a:xfrm>
          <a:prstGeom prst="rect">
            <a:avLst/>
          </a:prstGeom>
          <a:noFill/>
        </p:spPr>
        <p:txBody>
          <a:bodyPr wrap="square" rtlCol="0">
            <a:spAutoFit/>
          </a:bodyPr>
          <a:lstStyle/>
          <a:p>
            <a:pPr algn="just">
              <a:buFont typeface="Arial"/>
              <a:buChar char="•"/>
            </a:pPr>
            <a:r>
              <a:rPr lang="it-IT" sz="1600" dirty="0" smtClean="0">
                <a:latin typeface="Times New Roman"/>
                <a:cs typeface="Times New Roman"/>
              </a:rPr>
              <a:t> </a:t>
            </a:r>
            <a:r>
              <a:rPr lang="en-US" sz="1600" dirty="0" smtClean="0">
                <a:latin typeface="Times New Roman"/>
                <a:cs typeface="Times New Roman"/>
              </a:rPr>
              <a:t>Self-employment is a persistent phenomena</a:t>
            </a:r>
          </a:p>
          <a:p>
            <a:pPr algn="just">
              <a:buFont typeface="Arial"/>
              <a:buChar char="•"/>
            </a:pPr>
            <a:r>
              <a:rPr lang="en-US" sz="1600" dirty="0" smtClean="0">
                <a:latin typeface="Times New Roman"/>
                <a:cs typeface="Times New Roman"/>
              </a:rPr>
              <a:t> At a spatial level, neighbors count, meaning that I recognized the presence of positive effects given by spatial proximity</a:t>
            </a:r>
          </a:p>
          <a:p>
            <a:pPr algn="just">
              <a:buFont typeface="Arial"/>
              <a:buChar char="•"/>
            </a:pPr>
            <a:r>
              <a:rPr lang="en-US" sz="1600" dirty="0" smtClean="0">
                <a:latin typeface="Times New Roman"/>
                <a:cs typeface="Times New Roman"/>
              </a:rPr>
              <a:t> The model specification doesn’t seem to be too wrong, I obtained consistent results across different parameterization and model estimates.</a:t>
            </a:r>
          </a:p>
          <a:p>
            <a:pPr algn="just"/>
            <a:endParaRPr lang="it-IT" sz="1400" dirty="0" smtClean="0">
              <a:latin typeface="Times New Roman"/>
              <a:cs typeface="Times New Roman"/>
            </a:endParaRPr>
          </a:p>
          <a:p>
            <a:pPr algn="ctr"/>
            <a:r>
              <a:rPr lang="en-US" sz="1600" b="1" dirty="0" smtClean="0">
                <a:latin typeface="Times New Roman"/>
                <a:cs typeface="Times New Roman"/>
              </a:rPr>
              <a:t>MOREOVER</a:t>
            </a:r>
            <a:r>
              <a:rPr lang="en-US" sz="1600" dirty="0" smtClean="0">
                <a:latin typeface="Times New Roman"/>
                <a:cs typeface="Times New Roman"/>
              </a:rPr>
              <a:t> </a:t>
            </a:r>
          </a:p>
          <a:p>
            <a:pPr algn="just">
              <a:buFont typeface="Arial"/>
              <a:buChar char="•"/>
            </a:pPr>
            <a:endParaRPr lang="it-IT" sz="1600" dirty="0" smtClean="0">
              <a:latin typeface="Times New Roman"/>
              <a:cs typeface="Times New Roman"/>
            </a:endParaRPr>
          </a:p>
          <a:p>
            <a:pPr algn="just">
              <a:buFont typeface="Arial"/>
              <a:buChar char="•"/>
            </a:pPr>
            <a:r>
              <a:rPr lang="en-US" sz="1600" dirty="0" smtClean="0">
                <a:latin typeface="Times New Roman"/>
                <a:cs typeface="Times New Roman"/>
              </a:rPr>
              <a:t> </a:t>
            </a:r>
            <a:r>
              <a:rPr lang="en-US" sz="1600" b="1" dirty="0" smtClean="0">
                <a:latin typeface="Times New Roman"/>
                <a:cs typeface="Times New Roman"/>
              </a:rPr>
              <a:t>Broadband network effects </a:t>
            </a:r>
            <a:r>
              <a:rPr lang="en-US" sz="1600" dirty="0" smtClean="0">
                <a:latin typeface="Times New Roman"/>
                <a:cs typeface="Times New Roman"/>
              </a:rPr>
              <a:t>are shown to be </a:t>
            </a:r>
            <a:r>
              <a:rPr lang="en-US" sz="1600" b="1" dirty="0" smtClean="0">
                <a:latin typeface="Times New Roman"/>
                <a:cs typeface="Times New Roman"/>
              </a:rPr>
              <a:t>positive</a:t>
            </a:r>
            <a:r>
              <a:rPr lang="en-US" sz="1600" dirty="0" smtClean="0">
                <a:latin typeface="Times New Roman"/>
                <a:cs typeface="Times New Roman"/>
              </a:rPr>
              <a:t> and </a:t>
            </a:r>
            <a:r>
              <a:rPr lang="en-US" sz="1600" b="1" dirty="0" smtClean="0">
                <a:latin typeface="Times New Roman"/>
                <a:cs typeface="Times New Roman"/>
              </a:rPr>
              <a:t>significant</a:t>
            </a:r>
            <a:r>
              <a:rPr lang="en-US" sz="1600" dirty="0" smtClean="0">
                <a:latin typeface="Times New Roman"/>
                <a:cs typeface="Times New Roman"/>
              </a:rPr>
              <a:t> when </a:t>
            </a:r>
            <a:r>
              <a:rPr lang="en-US" sz="1600" b="1" dirty="0" smtClean="0">
                <a:latin typeface="Times New Roman"/>
                <a:cs typeface="Times New Roman"/>
              </a:rPr>
              <a:t>interacted with demand side characteristics and human capital investments</a:t>
            </a:r>
          </a:p>
          <a:p>
            <a:pPr algn="just">
              <a:buFont typeface="Arial"/>
              <a:buChar char="•"/>
            </a:pPr>
            <a:r>
              <a:rPr lang="en-US" sz="1600" dirty="0" smtClean="0">
                <a:latin typeface="Times New Roman"/>
                <a:cs typeface="Times New Roman"/>
              </a:rPr>
              <a:t> In particular, network effects on self-employment become significant and positive for those counties where a minimum critical mass is reached</a:t>
            </a:r>
          </a:p>
          <a:p>
            <a:pPr algn="just">
              <a:buFont typeface="Arial"/>
              <a:buChar char="•"/>
            </a:pPr>
            <a:r>
              <a:rPr lang="en-US" sz="1600" dirty="0" smtClean="0">
                <a:latin typeface="Times New Roman"/>
                <a:cs typeface="Times New Roman"/>
              </a:rPr>
              <a:t> Also, networks effects on self-employment are negative for those counties where the level of economic outcome is already high (high income levels) </a:t>
            </a:r>
            <a:r>
              <a:rPr lang="it-IT" sz="1600" dirty="0" smtClean="0">
                <a:latin typeface="Times New Roman"/>
                <a:cs typeface="Times New Roman"/>
                <a:sym typeface="Wingdings"/>
              </a:rPr>
              <a:t> this result may be explained as a saturation effect, or as the sign that the ACTUAL effect of BB is higher for counties that still lag behind in terms of economic development</a:t>
            </a:r>
          </a:p>
          <a:p>
            <a:pPr>
              <a:buFont typeface="Arial"/>
              <a:buChar char="•"/>
            </a:pPr>
            <a:endParaRPr lang="en-US" sz="1600" dirty="0">
              <a:latin typeface="Times New Roman"/>
              <a:cs typeface="Times New Roman"/>
            </a:endParaRPr>
          </a:p>
        </p:txBody>
      </p:sp>
      <p:sp>
        <p:nvSpPr>
          <p:cNvPr id="8" name="CasellaDiTesto 7"/>
          <p:cNvSpPr txBox="1"/>
          <p:nvPr/>
        </p:nvSpPr>
        <p:spPr>
          <a:xfrm>
            <a:off x="1143000" y="5093296"/>
            <a:ext cx="7226300" cy="1077218"/>
          </a:xfrm>
          <a:prstGeom prst="rect">
            <a:avLst/>
          </a:prstGeom>
          <a:noFill/>
        </p:spPr>
        <p:txBody>
          <a:bodyPr wrap="square" rtlCol="0">
            <a:spAutoFit/>
          </a:bodyPr>
          <a:lstStyle/>
          <a:p>
            <a:pPr algn="ctr"/>
            <a:r>
              <a:rPr lang="en-US" sz="1600" b="1" dirty="0" smtClean="0">
                <a:latin typeface="Times New Roman"/>
                <a:cs typeface="Times New Roman"/>
              </a:rPr>
              <a:t>THEREFORE</a:t>
            </a:r>
          </a:p>
          <a:p>
            <a:pPr algn="ctr"/>
            <a:endParaRPr lang="en-US" sz="1600" dirty="0" smtClean="0">
              <a:latin typeface="Times New Roman"/>
              <a:cs typeface="Times New Roman"/>
            </a:endParaRPr>
          </a:p>
          <a:p>
            <a:pPr algn="ctr"/>
            <a:r>
              <a:rPr lang="en-US" sz="1600" dirty="0" smtClean="0">
                <a:latin typeface="Times New Roman"/>
                <a:cs typeface="Times New Roman"/>
              </a:rPr>
              <a:t>We found some evidence that there is a </a:t>
            </a:r>
            <a:r>
              <a:rPr lang="en-US" sz="1600" b="1" dirty="0" smtClean="0">
                <a:latin typeface="Times New Roman"/>
                <a:cs typeface="Times New Roman"/>
              </a:rPr>
              <a:t>POSITIVE </a:t>
            </a:r>
            <a:r>
              <a:rPr lang="en-US" sz="1600" dirty="0" smtClean="0">
                <a:latin typeface="Times New Roman"/>
                <a:cs typeface="Times New Roman"/>
              </a:rPr>
              <a:t>relation between </a:t>
            </a:r>
            <a:r>
              <a:rPr lang="en-US" sz="1600" b="1" dirty="0" smtClean="0">
                <a:latin typeface="Times New Roman"/>
                <a:cs typeface="Times New Roman"/>
              </a:rPr>
              <a:t>BROADBAND PENETRATION</a:t>
            </a:r>
            <a:r>
              <a:rPr lang="en-US" sz="1600" dirty="0" smtClean="0">
                <a:latin typeface="Times New Roman"/>
                <a:cs typeface="Times New Roman"/>
              </a:rPr>
              <a:t> and </a:t>
            </a:r>
            <a:r>
              <a:rPr lang="en-US" sz="1600" b="1" dirty="0" smtClean="0">
                <a:latin typeface="Times New Roman"/>
                <a:cs typeface="Times New Roman"/>
              </a:rPr>
              <a:t>SELF-EMPLOYMENT </a:t>
            </a:r>
            <a:endParaRPr lang="en-US" sz="1600" b="1"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a:p>
        </p:txBody>
      </p:sp>
      <p:sp>
        <p:nvSpPr>
          <p:cNvPr id="3" name="Segnaposto piè di pagina 2"/>
          <p:cNvSpPr>
            <a:spLocks noGrp="1"/>
          </p:cNvSpPr>
          <p:nvPr>
            <p:ph type="ftr" sz="quarter" idx="11"/>
          </p:nvPr>
        </p:nvSpPr>
        <p:spPr>
          <a:xfrm>
            <a:off x="2247900" y="6356350"/>
            <a:ext cx="51181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4" name="Segnaposto numero diapositiva 3"/>
          <p:cNvSpPr>
            <a:spLocks noGrp="1"/>
          </p:cNvSpPr>
          <p:nvPr>
            <p:ph type="sldNum" sz="quarter" idx="12"/>
          </p:nvPr>
        </p:nvSpPr>
        <p:spPr/>
        <p:txBody>
          <a:bodyPr/>
          <a:lstStyle/>
          <a:p>
            <a:fld id="{2C7EA46E-9195-4C40-87F8-1FDFD0765E66}" type="slidenum">
              <a:rPr lang="it-IT" smtClean="0"/>
              <a:pPr/>
              <a:t>13</a:t>
            </a:fld>
            <a:endParaRPr lang="it-IT"/>
          </a:p>
        </p:txBody>
      </p:sp>
      <p:sp>
        <p:nvSpPr>
          <p:cNvPr id="6" name="Titolo 8"/>
          <p:cNvSpPr txBox="1">
            <a:spLocks/>
          </p:cNvSpPr>
          <p:nvPr/>
        </p:nvSpPr>
        <p:spPr>
          <a:xfrm>
            <a:off x="457200" y="557624"/>
            <a:ext cx="7912100"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b="1" dirty="0" smtClean="0">
                <a:solidFill>
                  <a:srgbClr val="FFFFFF"/>
                </a:solidFill>
                <a:latin typeface="Times New Roman"/>
                <a:ea typeface="+mj-ea"/>
                <a:cs typeface="Times New Roman"/>
              </a:rPr>
              <a:t>Policy implications to maximize network effects on self-employment</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graphicFrame>
        <p:nvGraphicFramePr>
          <p:cNvPr id="7" name="Tabella 6"/>
          <p:cNvGraphicFramePr>
            <a:graphicFrameLocks noGrp="1"/>
          </p:cNvGraphicFramePr>
          <p:nvPr/>
        </p:nvGraphicFramePr>
        <p:xfrm>
          <a:off x="419100" y="1219200"/>
          <a:ext cx="8229600" cy="4587240"/>
        </p:xfrm>
        <a:graphic>
          <a:graphicData uri="http://schemas.openxmlformats.org/drawingml/2006/table">
            <a:tbl>
              <a:tblPr firstRow="1" bandRow="1">
                <a:tableStyleId>{5C22544A-7EE6-4342-B048-85BDC9FD1C3A}</a:tableStyleId>
              </a:tblPr>
              <a:tblGrid>
                <a:gridCol w="1384300"/>
                <a:gridCol w="2032000"/>
                <a:gridCol w="1727200"/>
                <a:gridCol w="3086100"/>
              </a:tblGrid>
              <a:tr h="381000">
                <a:tc>
                  <a:txBody>
                    <a:bodyPr/>
                    <a:lstStyle/>
                    <a:p>
                      <a:pPr algn="ctr"/>
                      <a:endParaRPr lang="en-US" sz="1400" noProof="0" dirty="0">
                        <a:latin typeface="Times New Roman"/>
                        <a:cs typeface="Times New Roman"/>
                      </a:endParaRPr>
                    </a:p>
                  </a:txBody>
                  <a:tcPr/>
                </a:tc>
                <a:tc>
                  <a:txBody>
                    <a:bodyPr/>
                    <a:lstStyle/>
                    <a:p>
                      <a:pPr algn="ctr"/>
                      <a:r>
                        <a:rPr lang="en-US" sz="1600" noProof="0" dirty="0" smtClean="0">
                          <a:latin typeface="Times New Roman"/>
                          <a:cs typeface="Times New Roman"/>
                        </a:rPr>
                        <a:t>Objectives</a:t>
                      </a:r>
                      <a:r>
                        <a:rPr lang="en-US" sz="1600" baseline="0" noProof="0" dirty="0" smtClean="0">
                          <a:latin typeface="Times New Roman"/>
                          <a:cs typeface="Times New Roman"/>
                        </a:rPr>
                        <a:t> </a:t>
                      </a:r>
                      <a:endParaRPr lang="en-US" sz="1600" noProof="0" dirty="0">
                        <a:latin typeface="Times New Roman"/>
                        <a:cs typeface="Times New Roman"/>
                      </a:endParaRPr>
                    </a:p>
                  </a:txBody>
                  <a:tcPr/>
                </a:tc>
                <a:tc>
                  <a:txBody>
                    <a:bodyPr/>
                    <a:lstStyle/>
                    <a:p>
                      <a:pPr algn="ctr"/>
                      <a:r>
                        <a:rPr lang="en-US" sz="1600" noProof="0" dirty="0" smtClean="0">
                          <a:latin typeface="Times New Roman"/>
                          <a:cs typeface="Times New Roman"/>
                        </a:rPr>
                        <a:t>Modalities</a:t>
                      </a:r>
                      <a:endParaRPr lang="en-US" sz="1600" noProof="0" dirty="0">
                        <a:latin typeface="Times New Roman"/>
                        <a:cs typeface="Times New Roman"/>
                      </a:endParaRPr>
                    </a:p>
                  </a:txBody>
                  <a:tcPr/>
                </a:tc>
                <a:tc>
                  <a:txBody>
                    <a:bodyPr/>
                    <a:lstStyle/>
                    <a:p>
                      <a:pPr algn="ctr"/>
                      <a:r>
                        <a:rPr lang="en-US" sz="1600" noProof="0" dirty="0" smtClean="0">
                          <a:latin typeface="Times New Roman"/>
                          <a:cs typeface="Times New Roman"/>
                        </a:rPr>
                        <a:t>Instruments</a:t>
                      </a:r>
                      <a:endParaRPr lang="en-US" sz="1600" noProof="0" dirty="0">
                        <a:latin typeface="Times New Roman"/>
                        <a:cs typeface="Times New Roman"/>
                      </a:endParaRPr>
                    </a:p>
                  </a:txBody>
                  <a:tcPr/>
                </a:tc>
              </a:tr>
              <a:tr h="851413">
                <a:tc>
                  <a:txBody>
                    <a:bodyPr/>
                    <a:lstStyle/>
                    <a:p>
                      <a:pPr algn="ctr"/>
                      <a:r>
                        <a:rPr lang="en-US" sz="1600" noProof="0" dirty="0" smtClean="0">
                          <a:latin typeface="Times New Roman"/>
                          <a:cs typeface="Times New Roman"/>
                        </a:rPr>
                        <a:t>Supply Side </a:t>
                      </a:r>
                      <a:endParaRPr lang="en-US" sz="1600" noProof="0" dirty="0">
                        <a:latin typeface="Times New Roman"/>
                        <a:cs typeface="Times New Roman"/>
                      </a:endParaRPr>
                    </a:p>
                  </a:txBody>
                  <a:tcPr/>
                </a:tc>
                <a:tc>
                  <a:txBody>
                    <a:bodyPr/>
                    <a:lstStyle/>
                    <a:p>
                      <a:pPr algn="l">
                        <a:buFontTx/>
                        <a:buChar char="-"/>
                      </a:pPr>
                      <a:r>
                        <a:rPr lang="en-US" sz="1200" noProof="0" dirty="0" smtClean="0">
                          <a:latin typeface="Times New Roman"/>
                          <a:cs typeface="Times New Roman"/>
                        </a:rPr>
                        <a:t> Increase network penetration</a:t>
                      </a:r>
                    </a:p>
                    <a:p>
                      <a:pPr algn="l">
                        <a:buFontTx/>
                        <a:buChar char="-"/>
                      </a:pPr>
                      <a:r>
                        <a:rPr lang="en-US" sz="1200" noProof="0" dirty="0" smtClean="0">
                          <a:latin typeface="Times New Roman"/>
                          <a:cs typeface="Times New Roman"/>
                        </a:rPr>
                        <a:t> Definition of high standards for technology and</a:t>
                      </a:r>
                      <a:r>
                        <a:rPr lang="en-US" sz="1200" baseline="0" noProof="0" dirty="0" smtClean="0">
                          <a:latin typeface="Times New Roman"/>
                          <a:cs typeface="Times New Roman"/>
                        </a:rPr>
                        <a:t> contents</a:t>
                      </a:r>
                    </a:p>
                    <a:p>
                      <a:pPr algn="l">
                        <a:buFontTx/>
                        <a:buChar char="-"/>
                      </a:pPr>
                      <a:r>
                        <a:rPr lang="en-US" sz="1200" baseline="0" noProof="0" dirty="0" smtClean="0">
                          <a:latin typeface="Times New Roman"/>
                          <a:cs typeface="Times New Roman"/>
                        </a:rPr>
                        <a:t> Create digital ecosystems that explicitly support local development dynamics</a:t>
                      </a:r>
                    </a:p>
                    <a:p>
                      <a:pPr algn="l">
                        <a:buFontTx/>
                        <a:buChar char="-"/>
                      </a:pPr>
                      <a:r>
                        <a:rPr lang="en-US" sz="1200" baseline="0" noProof="0" dirty="0" smtClean="0">
                          <a:latin typeface="Times New Roman"/>
                          <a:cs typeface="Times New Roman"/>
                        </a:rPr>
                        <a:t>Increase data security</a:t>
                      </a:r>
                    </a:p>
                    <a:p>
                      <a:pPr algn="l">
                        <a:buFontTx/>
                        <a:buNone/>
                      </a:pPr>
                      <a:endParaRPr lang="en-US" sz="1200" noProof="0" dirty="0">
                        <a:latin typeface="Times New Roman"/>
                        <a:cs typeface="Times New Roman"/>
                      </a:endParaRPr>
                    </a:p>
                  </a:txBody>
                  <a:tcPr/>
                </a:tc>
                <a:tc>
                  <a:txBody>
                    <a:bodyPr/>
                    <a:lstStyle/>
                    <a:p>
                      <a:pPr algn="l">
                        <a:buFontTx/>
                        <a:buChar char="-"/>
                      </a:pPr>
                      <a:r>
                        <a:rPr lang="en-US" sz="1200" noProof="0" dirty="0" err="1" smtClean="0">
                          <a:latin typeface="Times New Roman"/>
                          <a:cs typeface="Times New Roman"/>
                        </a:rPr>
                        <a:t>PPPs</a:t>
                      </a:r>
                      <a:r>
                        <a:rPr lang="en-US" sz="1200" noProof="0" dirty="0" smtClean="0">
                          <a:latin typeface="Times New Roman"/>
                          <a:cs typeface="Times New Roman"/>
                        </a:rPr>
                        <a:t> </a:t>
                      </a:r>
                    </a:p>
                    <a:p>
                      <a:pPr algn="l">
                        <a:buFontTx/>
                        <a:buNone/>
                      </a:pPr>
                      <a:r>
                        <a:rPr lang="en-US" sz="1200" noProof="0" dirty="0" smtClean="0">
                          <a:latin typeface="Times New Roman"/>
                          <a:cs typeface="Times New Roman"/>
                        </a:rPr>
                        <a:t>-Coordination</a:t>
                      </a:r>
                      <a:r>
                        <a:rPr lang="en-US" sz="1200" baseline="0" noProof="0" dirty="0" smtClean="0">
                          <a:latin typeface="Times New Roman"/>
                          <a:cs typeface="Times New Roman"/>
                        </a:rPr>
                        <a:t> and decentralization of interventions</a:t>
                      </a:r>
                    </a:p>
                    <a:p>
                      <a:pPr algn="l">
                        <a:buFontTx/>
                        <a:buChar char="-"/>
                      </a:pPr>
                      <a:r>
                        <a:rPr lang="en-US" sz="1200" baseline="0" noProof="0" dirty="0" smtClean="0">
                          <a:latin typeface="Times New Roman"/>
                          <a:cs typeface="Times New Roman"/>
                        </a:rPr>
                        <a:t>Cooperative exchange of knowledge and resources </a:t>
                      </a:r>
                    </a:p>
                    <a:p>
                      <a:pPr algn="l">
                        <a:buFontTx/>
                        <a:buNone/>
                      </a:pPr>
                      <a:r>
                        <a:rPr lang="en-US" sz="1200" baseline="0" noProof="0" dirty="0" smtClean="0">
                          <a:latin typeface="Times New Roman"/>
                          <a:cs typeface="Times New Roman"/>
                        </a:rPr>
                        <a:t>(Block, 2011)</a:t>
                      </a:r>
                      <a:endParaRPr lang="en-US" sz="1200" noProof="0" dirty="0">
                        <a:latin typeface="Times New Roman"/>
                        <a:cs typeface="Times New Roman"/>
                      </a:endParaRPr>
                    </a:p>
                  </a:txBody>
                  <a:tcPr/>
                </a:tc>
                <a:tc>
                  <a:txBody>
                    <a:bodyPr/>
                    <a:lstStyle/>
                    <a:p>
                      <a:pPr algn="l">
                        <a:buFontTx/>
                        <a:buChar char="-"/>
                      </a:pPr>
                      <a:r>
                        <a:rPr lang="en-US" sz="1200" noProof="0" dirty="0" smtClean="0">
                          <a:latin typeface="Times New Roman"/>
                          <a:cs typeface="Times New Roman"/>
                        </a:rPr>
                        <a:t>Subsidies for local infrastructure</a:t>
                      </a:r>
                      <a:r>
                        <a:rPr lang="en-US" sz="1200" baseline="0" noProof="0" dirty="0" smtClean="0">
                          <a:latin typeface="Times New Roman"/>
                          <a:cs typeface="Times New Roman"/>
                        </a:rPr>
                        <a:t> development and improvement</a:t>
                      </a:r>
                    </a:p>
                    <a:p>
                      <a:pPr algn="l">
                        <a:buFontTx/>
                        <a:buChar char="-"/>
                      </a:pPr>
                      <a:r>
                        <a:rPr lang="en-US" sz="1200" baseline="0" noProof="0" dirty="0" smtClean="0">
                          <a:latin typeface="Times New Roman"/>
                          <a:cs typeface="Times New Roman"/>
                        </a:rPr>
                        <a:t>Incentives to create digital platforms to create, share and make available contents and applications for self-employment initiatives</a:t>
                      </a:r>
                    </a:p>
                    <a:p>
                      <a:pPr algn="l">
                        <a:buFontTx/>
                        <a:buChar char="-"/>
                      </a:pPr>
                      <a:r>
                        <a:rPr lang="en-US" sz="1200" baseline="0" noProof="0" dirty="0" smtClean="0">
                          <a:latin typeface="Times New Roman"/>
                          <a:cs typeface="Times New Roman"/>
                        </a:rPr>
                        <a:t>R&amp;D subsidies for projects that study and exploit the relationship b/w BB and local development</a:t>
                      </a:r>
                    </a:p>
                    <a:p>
                      <a:pPr algn="l">
                        <a:buFontTx/>
                        <a:buChar char="-"/>
                      </a:pPr>
                      <a:r>
                        <a:rPr lang="en-US" sz="1200" baseline="0" noProof="0" dirty="0" smtClean="0">
                          <a:latin typeface="Times New Roman"/>
                          <a:cs typeface="Times New Roman"/>
                        </a:rPr>
                        <a:t>Insurance program specific for B to B and B to C activities</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1200" baseline="0" noProof="0" dirty="0" smtClean="0">
                          <a:latin typeface="Times New Roman"/>
                          <a:cs typeface="Times New Roman"/>
                        </a:rPr>
                        <a:t> Integration of BB strategies (Digital Agendas) within local structural development policies </a:t>
                      </a:r>
                      <a:endParaRPr lang="en-US" sz="1200" noProof="0" dirty="0" smtClean="0">
                        <a:latin typeface="Times New Roman"/>
                        <a:cs typeface="Times New Roman"/>
                      </a:endParaRPr>
                    </a:p>
                  </a:txBody>
                  <a:tcPr/>
                </a:tc>
              </a:tr>
              <a:tr h="609344">
                <a:tc>
                  <a:txBody>
                    <a:bodyPr/>
                    <a:lstStyle/>
                    <a:p>
                      <a:pPr algn="ctr"/>
                      <a:r>
                        <a:rPr lang="en-US" sz="1600" noProof="0" dirty="0" smtClean="0">
                          <a:latin typeface="Times New Roman"/>
                          <a:cs typeface="Times New Roman"/>
                        </a:rPr>
                        <a:t>Demand Side</a:t>
                      </a:r>
                      <a:endParaRPr lang="en-US" sz="1600" noProof="0" dirty="0">
                        <a:latin typeface="Times New Roman"/>
                        <a:cs typeface="Times New Roman"/>
                      </a:endParaRPr>
                    </a:p>
                  </a:txBody>
                  <a:tcPr/>
                </a:tc>
                <a:tc>
                  <a:txBody>
                    <a:bodyPr/>
                    <a:lstStyle/>
                    <a:p>
                      <a:pPr algn="l">
                        <a:buFontTx/>
                        <a:buChar char="-"/>
                      </a:pPr>
                      <a:r>
                        <a:rPr lang="en-US" sz="1200" noProof="0" dirty="0" smtClean="0">
                          <a:latin typeface="Times New Roman"/>
                          <a:cs typeface="Times New Roman"/>
                        </a:rPr>
                        <a:t>Increase</a:t>
                      </a:r>
                      <a:r>
                        <a:rPr lang="en-US" sz="1200" baseline="0" noProof="0" dirty="0" smtClean="0">
                          <a:latin typeface="Times New Roman"/>
                          <a:cs typeface="Times New Roman"/>
                        </a:rPr>
                        <a:t> access </a:t>
                      </a:r>
                    </a:p>
                    <a:p>
                      <a:pPr algn="l">
                        <a:buFontTx/>
                        <a:buChar char="-"/>
                      </a:pPr>
                      <a:r>
                        <a:rPr lang="en-US" sz="1200" baseline="0" noProof="0" dirty="0" smtClean="0">
                          <a:latin typeface="Times New Roman"/>
                          <a:cs typeface="Times New Roman"/>
                        </a:rPr>
                        <a:t> Create a demand that is informed, skilled and conscious of network externalities opportunities</a:t>
                      </a:r>
                    </a:p>
                    <a:p>
                      <a:pPr algn="l">
                        <a:buFontTx/>
                        <a:buChar char="-"/>
                      </a:pPr>
                      <a:r>
                        <a:rPr lang="en-US" sz="1200" baseline="0" noProof="0" dirty="0" smtClean="0">
                          <a:latin typeface="Times New Roman"/>
                          <a:cs typeface="Times New Roman"/>
                        </a:rPr>
                        <a:t>Increase trust and confidence in network transaction and information </a:t>
                      </a:r>
                    </a:p>
                    <a:p>
                      <a:pPr algn="l">
                        <a:buFontTx/>
                        <a:buChar char="-"/>
                      </a:pPr>
                      <a:r>
                        <a:rPr lang="en-US" sz="1200" baseline="0" noProof="0" dirty="0" smtClean="0">
                          <a:latin typeface="Times New Roman"/>
                          <a:cs typeface="Times New Roman"/>
                        </a:rPr>
                        <a:t>Increase protection and consumers’ security</a:t>
                      </a:r>
                      <a:endParaRPr lang="en-US" sz="1200" noProof="0" dirty="0">
                        <a:latin typeface="Times New Roman"/>
                        <a:cs typeface="Times New Roman"/>
                      </a:endParaRPr>
                    </a:p>
                  </a:txBody>
                  <a:tcPr/>
                </a:tc>
                <a:tc>
                  <a:txBody>
                    <a:bodyPr/>
                    <a:lstStyle/>
                    <a:p>
                      <a:pPr algn="l">
                        <a:buFontTx/>
                        <a:buChar char="-"/>
                      </a:pPr>
                      <a:r>
                        <a:rPr lang="en-US" sz="1200" noProof="0" dirty="0" err="1" smtClean="0">
                          <a:latin typeface="Times New Roman"/>
                          <a:cs typeface="Times New Roman"/>
                        </a:rPr>
                        <a:t>PPPs</a:t>
                      </a:r>
                      <a:r>
                        <a:rPr lang="en-US" sz="1200" noProof="0" dirty="0" smtClean="0">
                          <a:latin typeface="Times New Roman"/>
                          <a:cs typeface="Times New Roman"/>
                        </a:rPr>
                        <a:t> </a:t>
                      </a:r>
                    </a:p>
                    <a:p>
                      <a:pPr algn="l">
                        <a:buFontTx/>
                        <a:buNone/>
                      </a:pPr>
                      <a:r>
                        <a:rPr lang="en-US" sz="1200" noProof="0" dirty="0" smtClean="0">
                          <a:latin typeface="Times New Roman"/>
                          <a:cs typeface="Times New Roman"/>
                        </a:rPr>
                        <a:t>-Coordination</a:t>
                      </a:r>
                      <a:r>
                        <a:rPr lang="en-US" sz="1200" baseline="0" noProof="0" dirty="0" smtClean="0">
                          <a:latin typeface="Times New Roman"/>
                          <a:cs typeface="Times New Roman"/>
                        </a:rPr>
                        <a:t> and decentralization of interventions</a:t>
                      </a:r>
                    </a:p>
                    <a:p>
                      <a:pPr algn="l">
                        <a:buFontTx/>
                        <a:buChar char="-"/>
                      </a:pPr>
                      <a:r>
                        <a:rPr lang="en-US" sz="1200" baseline="0" noProof="0" dirty="0" smtClean="0">
                          <a:latin typeface="Times New Roman"/>
                          <a:cs typeface="Times New Roman"/>
                        </a:rPr>
                        <a:t>Cooperative exchange of knowledge and resources </a:t>
                      </a:r>
                    </a:p>
                    <a:p>
                      <a:pPr algn="l">
                        <a:buFontTx/>
                        <a:buNone/>
                      </a:pPr>
                      <a:r>
                        <a:rPr lang="en-US" sz="1200" baseline="0" noProof="0" dirty="0" smtClean="0">
                          <a:latin typeface="Times New Roman"/>
                          <a:cs typeface="Times New Roman"/>
                        </a:rPr>
                        <a:t>(Block, 2011)</a:t>
                      </a:r>
                      <a:endParaRPr lang="en-US" sz="1200" noProof="0" dirty="0" smtClean="0">
                        <a:latin typeface="Times New Roman"/>
                        <a:cs typeface="Times New Roman"/>
                      </a:endParaRPr>
                    </a:p>
                    <a:p>
                      <a:pPr algn="ctr"/>
                      <a:endParaRPr lang="en-US" sz="1200" noProof="0" dirty="0">
                        <a:latin typeface="Times New Roman"/>
                        <a:cs typeface="Times New Roman"/>
                      </a:endParaRPr>
                    </a:p>
                  </a:txBody>
                  <a:tcPr/>
                </a:tc>
                <a:tc>
                  <a:txBody>
                    <a:bodyPr/>
                    <a:lstStyle/>
                    <a:p>
                      <a:pPr algn="l"/>
                      <a:r>
                        <a:rPr lang="en-US" sz="1200" noProof="0" dirty="0" smtClean="0">
                          <a:latin typeface="Times New Roman"/>
                          <a:cs typeface="Times New Roman"/>
                        </a:rPr>
                        <a:t>- Direct</a:t>
                      </a:r>
                      <a:r>
                        <a:rPr lang="en-US" sz="1200" baseline="0" noProof="0" dirty="0" smtClean="0">
                          <a:latin typeface="Times New Roman"/>
                          <a:cs typeface="Times New Roman"/>
                        </a:rPr>
                        <a:t> subsidies to the demand side (consumer vouchers, hardware technology availability, etc)</a:t>
                      </a:r>
                    </a:p>
                    <a:p>
                      <a:pPr algn="l">
                        <a:buFontTx/>
                        <a:buChar char="-"/>
                      </a:pPr>
                      <a:r>
                        <a:rPr lang="en-US" sz="1200" baseline="0" noProof="0" dirty="0" smtClean="0">
                          <a:latin typeface="Times New Roman"/>
                          <a:cs typeface="Times New Roman"/>
                        </a:rPr>
                        <a:t>Promotion and development of anchor points</a:t>
                      </a:r>
                    </a:p>
                    <a:p>
                      <a:pPr algn="l">
                        <a:buFontTx/>
                        <a:buChar char="-"/>
                      </a:pPr>
                      <a:r>
                        <a:rPr lang="en-US" sz="1200" baseline="0" noProof="0" dirty="0" smtClean="0">
                          <a:latin typeface="Times New Roman"/>
                          <a:cs typeface="Times New Roman"/>
                        </a:rPr>
                        <a:t> “Forced awareness” </a:t>
                      </a: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a:p>
        </p:txBody>
      </p:sp>
      <p:sp>
        <p:nvSpPr>
          <p:cNvPr id="3" name="Segnaposto piè di pagina 2"/>
          <p:cNvSpPr>
            <a:spLocks noGrp="1"/>
          </p:cNvSpPr>
          <p:nvPr>
            <p:ph type="ftr" sz="quarter" idx="11"/>
          </p:nvPr>
        </p:nvSpPr>
        <p:spPr>
          <a:xfrm>
            <a:off x="2273300" y="6356350"/>
            <a:ext cx="5283200" cy="365125"/>
          </a:xfrm>
        </p:spPr>
        <p:txBody>
          <a:bodyPr/>
          <a:lstStyle/>
          <a:p>
            <a:r>
              <a:rPr lang="it-IT" smtClean="0"/>
              <a:t>Nuovo sviluppo industriale e politiche di sistema.  8-10 ottobre 2012, Artimino</a:t>
            </a:r>
            <a:endParaRPr lang="it-IT" dirty="0"/>
          </a:p>
        </p:txBody>
      </p:sp>
      <p:sp>
        <p:nvSpPr>
          <p:cNvPr id="4" name="Segnaposto numero diapositiva 3"/>
          <p:cNvSpPr>
            <a:spLocks noGrp="1"/>
          </p:cNvSpPr>
          <p:nvPr>
            <p:ph type="sldNum" sz="quarter" idx="12"/>
          </p:nvPr>
        </p:nvSpPr>
        <p:spPr/>
        <p:txBody>
          <a:bodyPr/>
          <a:lstStyle/>
          <a:p>
            <a:fld id="{2C7EA46E-9195-4C40-87F8-1FDFD0765E66}" type="slidenum">
              <a:rPr lang="it-IT" smtClean="0"/>
              <a:pPr/>
              <a:t>14</a:t>
            </a:fld>
            <a:endParaRPr lang="it-IT"/>
          </a:p>
        </p:txBody>
      </p:sp>
      <p:sp>
        <p:nvSpPr>
          <p:cNvPr id="6" name="Titolo 8"/>
          <p:cNvSpPr txBox="1">
            <a:spLocks/>
          </p:cNvSpPr>
          <p:nvPr/>
        </p:nvSpPr>
        <p:spPr>
          <a:xfrm>
            <a:off x="457200" y="557624"/>
            <a:ext cx="2324100"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Limitations</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sp>
        <p:nvSpPr>
          <p:cNvPr id="8" name="CasellaDiTesto 7"/>
          <p:cNvSpPr txBox="1"/>
          <p:nvPr/>
        </p:nvSpPr>
        <p:spPr>
          <a:xfrm>
            <a:off x="673100" y="1308100"/>
            <a:ext cx="8191500" cy="4031873"/>
          </a:xfrm>
          <a:prstGeom prst="rect">
            <a:avLst/>
          </a:prstGeom>
          <a:noFill/>
        </p:spPr>
        <p:txBody>
          <a:bodyPr wrap="square" rtlCol="0">
            <a:spAutoFit/>
          </a:bodyPr>
          <a:lstStyle/>
          <a:p>
            <a:pPr algn="just"/>
            <a:r>
              <a:rPr lang="en-US" sz="1600" u="sng" dirty="0" smtClean="0">
                <a:latin typeface="Times New Roman"/>
                <a:cs typeface="Times New Roman"/>
              </a:rPr>
              <a:t>Data</a:t>
            </a:r>
          </a:p>
          <a:p>
            <a:pPr algn="just"/>
            <a:endParaRPr lang="en-US" sz="1600" u="sng" dirty="0" smtClean="0">
              <a:latin typeface="Times New Roman"/>
              <a:cs typeface="Times New Roman"/>
            </a:endParaRPr>
          </a:p>
          <a:p>
            <a:pPr algn="just">
              <a:buFont typeface="Arial"/>
              <a:buChar char="•"/>
            </a:pPr>
            <a:r>
              <a:rPr lang="en-US" sz="1600" dirty="0" smtClean="0">
                <a:latin typeface="Times New Roman"/>
                <a:cs typeface="Times New Roman"/>
              </a:rPr>
              <a:t> Broadband penetration is only </a:t>
            </a:r>
            <a:r>
              <a:rPr lang="en-US" sz="1600" i="1" dirty="0" err="1" smtClean="0">
                <a:latin typeface="Times New Roman"/>
                <a:cs typeface="Times New Roman"/>
              </a:rPr>
              <a:t>proxied</a:t>
            </a:r>
            <a:r>
              <a:rPr lang="en-US" sz="1600" dirty="0" smtClean="0">
                <a:latin typeface="Times New Roman"/>
                <a:cs typeface="Times New Roman"/>
              </a:rPr>
              <a:t> through providers’ competition levels</a:t>
            </a:r>
          </a:p>
          <a:p>
            <a:pPr algn="just">
              <a:buFont typeface="Arial"/>
              <a:buChar char="•"/>
            </a:pPr>
            <a:r>
              <a:rPr lang="en-US" sz="1600" dirty="0" smtClean="0">
                <a:latin typeface="Times New Roman"/>
                <a:cs typeface="Times New Roman"/>
              </a:rPr>
              <a:t> We miss relevant information about technology speed and real competitiveness of different areas</a:t>
            </a:r>
          </a:p>
          <a:p>
            <a:pPr algn="just">
              <a:buFont typeface="Arial"/>
              <a:buChar char="•"/>
            </a:pPr>
            <a:r>
              <a:rPr lang="en-US" sz="1600" dirty="0" smtClean="0">
                <a:latin typeface="Times New Roman"/>
                <a:cs typeface="Times New Roman"/>
              </a:rPr>
              <a:t> The </a:t>
            </a:r>
            <a:r>
              <a:rPr lang="en-US" sz="1600" b="1" dirty="0" smtClean="0">
                <a:latin typeface="Times New Roman"/>
                <a:cs typeface="Times New Roman"/>
              </a:rPr>
              <a:t>unit of analysis </a:t>
            </a:r>
            <a:r>
              <a:rPr lang="en-US" sz="1600" dirty="0" smtClean="0">
                <a:latin typeface="Times New Roman"/>
                <a:cs typeface="Times New Roman"/>
              </a:rPr>
              <a:t>may be smaller than counties because broadband penetration levels and technology quality may change from one street to the other</a:t>
            </a:r>
          </a:p>
          <a:p>
            <a:pPr algn="just">
              <a:buFont typeface="Arial"/>
              <a:buChar char="•"/>
            </a:pPr>
            <a:r>
              <a:rPr lang="en-US" sz="1600" dirty="0" smtClean="0">
                <a:latin typeface="Times New Roman"/>
                <a:cs typeface="Times New Roman"/>
              </a:rPr>
              <a:t> Self-employment is measured just as an aggregate measure at the county level, without specifications of actual entry and exit of people from this status – persistency is obviously high</a:t>
            </a:r>
          </a:p>
          <a:p>
            <a:pPr algn="just">
              <a:buFont typeface="Arial"/>
              <a:buChar char="•"/>
            </a:pPr>
            <a:endParaRPr lang="en-US" sz="1600" dirty="0" smtClean="0">
              <a:latin typeface="Times New Roman"/>
              <a:cs typeface="Times New Roman"/>
            </a:endParaRPr>
          </a:p>
          <a:p>
            <a:pPr algn="just"/>
            <a:r>
              <a:rPr lang="en-US" sz="1600" u="sng" dirty="0" smtClean="0">
                <a:latin typeface="Times New Roman"/>
                <a:cs typeface="Times New Roman"/>
              </a:rPr>
              <a:t>Identification of network effects</a:t>
            </a:r>
          </a:p>
          <a:p>
            <a:pPr algn="just"/>
            <a:endParaRPr lang="en-US" sz="1600" u="sng" dirty="0" smtClean="0">
              <a:latin typeface="Times New Roman"/>
              <a:cs typeface="Times New Roman"/>
            </a:endParaRPr>
          </a:p>
          <a:p>
            <a:pPr algn="just">
              <a:buFont typeface="Arial"/>
              <a:buChar char="•"/>
            </a:pPr>
            <a:r>
              <a:rPr lang="en-US" sz="1600" dirty="0" smtClean="0">
                <a:latin typeface="Times New Roman"/>
                <a:cs typeface="Times New Roman"/>
              </a:rPr>
              <a:t> I tried to estimate a microeconomic model with aggregate data – </a:t>
            </a:r>
            <a:r>
              <a:rPr lang="en-US" sz="1600" b="1" dirty="0" smtClean="0">
                <a:latin typeface="Times New Roman"/>
                <a:cs typeface="Times New Roman"/>
              </a:rPr>
              <a:t>ecological inference problems</a:t>
            </a:r>
          </a:p>
          <a:p>
            <a:pPr algn="just">
              <a:buFont typeface="Arial"/>
              <a:buChar char="•"/>
            </a:pPr>
            <a:r>
              <a:rPr lang="en-US" sz="1600" dirty="0" smtClean="0">
                <a:latin typeface="Times New Roman"/>
                <a:cs typeface="Times New Roman"/>
              </a:rPr>
              <a:t> A short time series </a:t>
            </a:r>
          </a:p>
          <a:p>
            <a:pPr algn="just">
              <a:buFont typeface="Arial"/>
              <a:buChar char="•"/>
            </a:pPr>
            <a:r>
              <a:rPr lang="en-US" sz="1600" dirty="0" smtClean="0">
                <a:latin typeface="Times New Roman"/>
                <a:cs typeface="Times New Roman"/>
              </a:rPr>
              <a:t> Missing variables (?) </a:t>
            </a:r>
          </a:p>
          <a:p>
            <a:pPr algn="just">
              <a:buFont typeface="Arial"/>
              <a:buChar char="•"/>
            </a:pPr>
            <a:r>
              <a:rPr lang="en-US" sz="1600" dirty="0" smtClean="0">
                <a:latin typeface="Times New Roman"/>
                <a:cs typeface="Times New Roman"/>
              </a:rPr>
              <a:t> Simultaneity of effects (</a:t>
            </a:r>
            <a:r>
              <a:rPr lang="en-US" sz="1600" dirty="0" err="1" smtClean="0">
                <a:latin typeface="Times New Roman"/>
                <a:cs typeface="Times New Roman"/>
              </a:rPr>
              <a:t>endogeneity</a:t>
            </a:r>
            <a:r>
              <a:rPr lang="en-US" sz="1600" dirty="0" smtClean="0">
                <a:latin typeface="Times New Roman"/>
                <a:cs typeface="Times New Roman"/>
              </a:rPr>
              <a:t>)  </a:t>
            </a:r>
          </a:p>
          <a:p>
            <a:pPr algn="just">
              <a:buFont typeface="Arial"/>
              <a:buChar char="•"/>
            </a:pPr>
            <a:r>
              <a:rPr lang="en-US" sz="1600" dirty="0" smtClean="0">
                <a:latin typeface="Times New Roman"/>
                <a:cs typeface="Times New Roman"/>
              </a:rPr>
              <a:t> </a:t>
            </a:r>
            <a:r>
              <a:rPr lang="en-US" sz="1600" i="1" dirty="0" err="1" smtClean="0">
                <a:latin typeface="Times New Roman"/>
                <a:cs typeface="Times New Roman"/>
              </a:rPr>
              <a:t>Poolability</a:t>
            </a:r>
            <a:r>
              <a:rPr lang="en-US" sz="1600" dirty="0" smtClean="0">
                <a:latin typeface="Times New Roman"/>
                <a:cs typeface="Times New Roman"/>
              </a:rPr>
              <a:t> of data</a:t>
            </a:r>
            <a:endParaRPr lang="en-US" sz="1600" dirty="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a:p>
        </p:txBody>
      </p:sp>
      <p:sp>
        <p:nvSpPr>
          <p:cNvPr id="4" name="Segnaposto numero diapositiva 3"/>
          <p:cNvSpPr>
            <a:spLocks noGrp="1"/>
          </p:cNvSpPr>
          <p:nvPr>
            <p:ph type="sldNum" sz="quarter" idx="12"/>
          </p:nvPr>
        </p:nvSpPr>
        <p:spPr/>
        <p:txBody>
          <a:bodyPr/>
          <a:lstStyle/>
          <a:p>
            <a:fld id="{2C7EA46E-9195-4C40-87F8-1FDFD0765E66}" type="slidenum">
              <a:rPr lang="it-IT" smtClean="0"/>
              <a:pPr/>
              <a:t>15</a:t>
            </a:fld>
            <a:endParaRPr lang="it-IT"/>
          </a:p>
        </p:txBody>
      </p:sp>
      <p:sp>
        <p:nvSpPr>
          <p:cNvPr id="8" name="CasellaDiTesto 7"/>
          <p:cNvSpPr txBox="1"/>
          <p:nvPr/>
        </p:nvSpPr>
        <p:spPr>
          <a:xfrm>
            <a:off x="2324100" y="2616200"/>
            <a:ext cx="4635500" cy="523220"/>
          </a:xfrm>
          <a:prstGeom prst="rect">
            <a:avLst/>
          </a:prstGeom>
          <a:solidFill>
            <a:schemeClr val="bg1">
              <a:lumMod val="50000"/>
            </a:schemeClr>
          </a:solidFill>
        </p:spPr>
        <p:txBody>
          <a:bodyPr wrap="square" rtlCol="0">
            <a:spAutoFit/>
          </a:bodyPr>
          <a:lstStyle/>
          <a:p>
            <a:pPr algn="ctr"/>
            <a:r>
              <a:rPr lang="it-IT" sz="2800" b="1" dirty="0" smtClean="0">
                <a:solidFill>
                  <a:schemeClr val="bg1"/>
                </a:solidFill>
                <a:latin typeface="Times New Roman"/>
                <a:cs typeface="Times New Roman"/>
              </a:rPr>
              <a:t>MANY THANKS !! </a:t>
            </a:r>
            <a:endParaRPr lang="it-IT" sz="2800" b="1" dirty="0">
              <a:solidFill>
                <a:schemeClr val="bg1"/>
              </a:solidFill>
              <a:latin typeface="Times New Roman"/>
              <a:cs typeface="Times New Roman"/>
            </a:endParaRPr>
          </a:p>
        </p:txBody>
      </p:sp>
      <p:sp>
        <p:nvSpPr>
          <p:cNvPr id="6" name="Rettangolo 5"/>
          <p:cNvSpPr/>
          <p:nvPr/>
        </p:nvSpPr>
        <p:spPr>
          <a:xfrm>
            <a:off x="4038600" y="4128869"/>
            <a:ext cx="4572000" cy="646331"/>
          </a:xfrm>
          <a:prstGeom prst="rect">
            <a:avLst/>
          </a:prstGeom>
        </p:spPr>
        <p:txBody>
          <a:bodyPr>
            <a:spAutoFit/>
          </a:bodyPr>
          <a:lstStyle/>
          <a:p>
            <a:pPr algn="r"/>
            <a:r>
              <a:rPr lang="it-IT" b="1" dirty="0" smtClean="0">
                <a:latin typeface="Times New Roman"/>
                <a:cs typeface="Times New Roman"/>
              </a:rPr>
              <a:t>Lucia Bazzucchi</a:t>
            </a:r>
          </a:p>
          <a:p>
            <a:pPr algn="r"/>
            <a:r>
              <a:rPr lang="it-IT" dirty="0" smtClean="0">
                <a:latin typeface="Times New Roman"/>
                <a:cs typeface="Times New Roman"/>
              </a:rPr>
              <a:t>bzzlcu1@unife.it</a:t>
            </a:r>
          </a:p>
        </p:txBody>
      </p:sp>
      <p:sp>
        <p:nvSpPr>
          <p:cNvPr id="7" name="Segnaposto piè di pagina 6"/>
          <p:cNvSpPr>
            <a:spLocks noGrp="1"/>
          </p:cNvSpPr>
          <p:nvPr>
            <p:ph type="ftr" sz="quarter" idx="11"/>
          </p:nvPr>
        </p:nvSpPr>
        <p:spPr>
          <a:xfrm>
            <a:off x="2324100" y="6356350"/>
            <a:ext cx="5054600" cy="365125"/>
          </a:xfrm>
        </p:spPr>
        <p:txBody>
          <a:bodyPr/>
          <a:lstStyle/>
          <a:p>
            <a:r>
              <a:rPr lang="it-IT" dirty="0" smtClean="0"/>
              <a:t>Nuovo sviluppo industriale e politiche di sistema.  8-10 ottobre 2012, </a:t>
            </a:r>
            <a:r>
              <a:rPr lang="it-IT" dirty="0" err="1" smtClean="0"/>
              <a:t>Artimino</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egnaposto contenuto 17"/>
          <p:cNvSpPr>
            <a:spLocks noGrp="1"/>
          </p:cNvSpPr>
          <p:nvPr>
            <p:ph idx="1"/>
          </p:nvPr>
        </p:nvSpPr>
        <p:spPr>
          <a:xfrm>
            <a:off x="508000" y="1477639"/>
            <a:ext cx="8229600" cy="2005942"/>
          </a:xfrm>
        </p:spPr>
        <p:txBody>
          <a:bodyPr>
            <a:normAutofit fontScale="62500" lnSpcReduction="20000"/>
          </a:bodyPr>
          <a:lstStyle/>
          <a:p>
            <a:pPr algn="ctr">
              <a:buNone/>
            </a:pPr>
            <a:endParaRPr lang="en-US" sz="2000" b="1" dirty="0" smtClean="0">
              <a:latin typeface="Times New Roman"/>
              <a:cs typeface="Times New Roman"/>
            </a:endParaRPr>
          </a:p>
          <a:p>
            <a:pPr algn="ctr">
              <a:buNone/>
            </a:pPr>
            <a:endParaRPr lang="en-US" sz="2000" b="1" dirty="0" smtClean="0">
              <a:latin typeface="Times New Roman"/>
              <a:cs typeface="Times New Roman"/>
            </a:endParaRPr>
          </a:p>
          <a:p>
            <a:pPr algn="ctr">
              <a:buNone/>
            </a:pPr>
            <a:r>
              <a:rPr lang="en-US" b="1" dirty="0" smtClean="0">
                <a:latin typeface="Times New Roman"/>
                <a:cs typeface="Times New Roman"/>
              </a:rPr>
              <a:t>Research objective </a:t>
            </a:r>
            <a:r>
              <a:rPr lang="en-US" dirty="0" smtClean="0">
                <a:latin typeface="Times New Roman"/>
                <a:cs typeface="Times New Roman"/>
              </a:rPr>
              <a:t>of this paper is to analyze the effects of </a:t>
            </a:r>
            <a:r>
              <a:rPr lang="en-US" b="1" dirty="0" smtClean="0">
                <a:latin typeface="Times New Roman"/>
                <a:cs typeface="Times New Roman"/>
              </a:rPr>
              <a:t>broadband network externalities on local development</a:t>
            </a:r>
            <a:r>
              <a:rPr lang="en-US" dirty="0" smtClean="0">
                <a:latin typeface="Times New Roman"/>
                <a:cs typeface="Times New Roman"/>
              </a:rPr>
              <a:t>. </a:t>
            </a:r>
          </a:p>
          <a:p>
            <a:pPr algn="ctr">
              <a:buNone/>
            </a:pPr>
            <a:r>
              <a:rPr lang="en-US" dirty="0" smtClean="0">
                <a:latin typeface="Times New Roman"/>
                <a:cs typeface="Times New Roman"/>
              </a:rPr>
              <a:t>In particular, I will look at the effects of</a:t>
            </a:r>
          </a:p>
          <a:p>
            <a:endParaRPr lang="en-US" dirty="0" smtClean="0">
              <a:latin typeface="Times New Roman"/>
              <a:cs typeface="Times New Roman"/>
            </a:endParaRPr>
          </a:p>
          <a:p>
            <a:pPr algn="ctr">
              <a:buNone/>
            </a:pPr>
            <a:r>
              <a:rPr lang="en-US" b="1" dirty="0" smtClean="0">
                <a:latin typeface="Times New Roman"/>
                <a:cs typeface="Times New Roman"/>
              </a:rPr>
              <a:t>BB networks </a:t>
            </a:r>
            <a:r>
              <a:rPr lang="it-IT" b="1" dirty="0" smtClean="0">
                <a:latin typeface="Times New Roman"/>
                <a:cs typeface="Times New Roman"/>
                <a:sym typeface="Wingdings"/>
              </a:rPr>
              <a:t> </a:t>
            </a:r>
            <a:r>
              <a:rPr lang="en-US" dirty="0" smtClean="0">
                <a:latin typeface="Times New Roman"/>
                <a:cs typeface="Times New Roman"/>
              </a:rPr>
              <a:t>on </a:t>
            </a:r>
            <a:r>
              <a:rPr lang="en-US" b="1" dirty="0" smtClean="0">
                <a:latin typeface="Times New Roman"/>
                <a:cs typeface="Times New Roman"/>
              </a:rPr>
              <a:t>autonomous work and self-employment</a:t>
            </a:r>
            <a:endParaRPr lang="en-US" dirty="0" smtClean="0">
              <a:latin typeface="Times New Roman"/>
              <a:cs typeface="Times New Roman"/>
            </a:endParaRPr>
          </a:p>
          <a:p>
            <a:endParaRPr lang="it-IT" dirty="0"/>
          </a:p>
        </p:txBody>
      </p:sp>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a:xfrm>
            <a:off x="2298700" y="6356350"/>
            <a:ext cx="50165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6" name="Segnaposto numero diapositiva 5"/>
          <p:cNvSpPr>
            <a:spLocks noGrp="1"/>
          </p:cNvSpPr>
          <p:nvPr>
            <p:ph type="sldNum" sz="quarter" idx="12"/>
          </p:nvPr>
        </p:nvSpPr>
        <p:spPr/>
        <p:txBody>
          <a:bodyPr/>
          <a:lstStyle/>
          <a:p>
            <a:fld id="{2C7EA46E-9195-4C40-87F8-1FDFD0765E66}" type="slidenum">
              <a:rPr lang="it-IT" smtClean="0"/>
              <a:pPr/>
              <a:t>2</a:t>
            </a:fld>
            <a:endParaRPr lang="it-IT" dirty="0"/>
          </a:p>
        </p:txBody>
      </p:sp>
      <p:sp>
        <p:nvSpPr>
          <p:cNvPr id="22" name="Titolo 8"/>
          <p:cNvSpPr>
            <a:spLocks noGrp="1"/>
          </p:cNvSpPr>
          <p:nvPr>
            <p:ph type="title"/>
          </p:nvPr>
        </p:nvSpPr>
        <p:spPr>
          <a:xfrm>
            <a:off x="457199" y="666050"/>
            <a:ext cx="2667002" cy="302377"/>
          </a:xfrm>
          <a:solidFill>
            <a:schemeClr val="bg1">
              <a:lumMod val="50000"/>
            </a:schemeClr>
          </a:solidFill>
        </p:spPr>
        <p:txBody>
          <a:bodyPr>
            <a:noAutofit/>
          </a:bodyPr>
          <a:lstStyle/>
          <a:p>
            <a:pPr algn="ctr"/>
            <a:r>
              <a:rPr lang="en-US" b="1" dirty="0" smtClean="0">
                <a:solidFill>
                  <a:schemeClr val="bg1"/>
                </a:solidFill>
                <a:latin typeface="Times New Roman"/>
                <a:cs typeface="Times New Roman"/>
              </a:rPr>
              <a:t>Research’s Aims</a:t>
            </a:r>
            <a:endParaRPr lang="en-US" b="1" dirty="0">
              <a:solidFill>
                <a:schemeClr val="bg1"/>
              </a:solidFill>
              <a:latin typeface="Times New Roman"/>
              <a:cs typeface="Times New Roman"/>
            </a:endParaRPr>
          </a:p>
        </p:txBody>
      </p:sp>
      <p:sp>
        <p:nvSpPr>
          <p:cNvPr id="10" name="CasellaDiTesto 9"/>
          <p:cNvSpPr txBox="1"/>
          <p:nvPr/>
        </p:nvSpPr>
        <p:spPr>
          <a:xfrm>
            <a:off x="330200" y="4127500"/>
            <a:ext cx="8458200" cy="2031325"/>
          </a:xfrm>
          <a:prstGeom prst="rect">
            <a:avLst/>
          </a:prstGeom>
          <a:solidFill>
            <a:schemeClr val="accent2">
              <a:lumMod val="20000"/>
              <a:lumOff val="80000"/>
            </a:schemeClr>
          </a:solidFill>
        </p:spPr>
        <p:txBody>
          <a:bodyPr wrap="square" rtlCol="0">
            <a:spAutoFit/>
          </a:bodyPr>
          <a:lstStyle/>
          <a:p>
            <a:endParaRPr lang="en-US" dirty="0" smtClean="0">
              <a:latin typeface="Times New Roman"/>
              <a:cs typeface="Times New Roman"/>
            </a:endParaRPr>
          </a:p>
          <a:p>
            <a:endParaRPr lang="en-US" dirty="0" smtClean="0"/>
          </a:p>
          <a:p>
            <a:pPr marL="342900" indent="-342900" algn="ctr"/>
            <a:r>
              <a:rPr lang="en-US" u="sng" dirty="0" smtClean="0">
                <a:latin typeface="Times New Roman"/>
                <a:cs typeface="Times New Roman"/>
              </a:rPr>
              <a:t>Digital Agendas (BB networks deployment) debates</a:t>
            </a:r>
          </a:p>
          <a:p>
            <a:pPr marL="342900" indent="-342900" algn="ctr"/>
            <a:r>
              <a:rPr lang="en-US" dirty="0" smtClean="0">
                <a:latin typeface="Times New Roman"/>
                <a:cs typeface="Times New Roman"/>
              </a:rPr>
              <a:t>+</a:t>
            </a:r>
          </a:p>
          <a:p>
            <a:pPr marL="342900" indent="-342900" algn="ctr"/>
            <a:r>
              <a:rPr lang="en-US" u="sng" dirty="0" smtClean="0">
                <a:latin typeface="Times New Roman"/>
                <a:cs typeface="Times New Roman"/>
              </a:rPr>
              <a:t>Labor market policies </a:t>
            </a:r>
          </a:p>
          <a:p>
            <a:endParaRPr lang="it-IT" dirty="0" smtClean="0"/>
          </a:p>
          <a:p>
            <a:r>
              <a:rPr lang="it-IT" dirty="0" smtClean="0"/>
              <a:t> </a:t>
            </a:r>
            <a:endParaRPr lang="it-IT" dirty="0"/>
          </a:p>
        </p:txBody>
      </p:sp>
      <p:sp>
        <p:nvSpPr>
          <p:cNvPr id="13" name="CasellaDiTesto 12"/>
          <p:cNvSpPr txBox="1"/>
          <p:nvPr/>
        </p:nvSpPr>
        <p:spPr>
          <a:xfrm>
            <a:off x="508000" y="4279900"/>
            <a:ext cx="1790700" cy="646331"/>
          </a:xfrm>
          <a:prstGeom prst="rect">
            <a:avLst/>
          </a:prstGeom>
          <a:noFill/>
        </p:spPr>
        <p:txBody>
          <a:bodyPr wrap="square" rtlCol="0">
            <a:spAutoFit/>
          </a:bodyPr>
          <a:lstStyle/>
          <a:p>
            <a:r>
              <a:rPr lang="en-US" b="1" dirty="0" smtClean="0">
                <a:latin typeface="Times New Roman"/>
                <a:cs typeface="Times New Roman"/>
              </a:rPr>
              <a:t>Why?</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data 4"/>
          <p:cNvSpPr>
            <a:spLocks noGrp="1"/>
          </p:cNvSpPr>
          <p:nvPr>
            <p:ph type="dt" sz="half" idx="10"/>
          </p:nvPr>
        </p:nvSpPr>
        <p:spPr>
          <a:xfrm>
            <a:off x="426224" y="6356350"/>
            <a:ext cx="2133600" cy="365125"/>
          </a:xfrm>
        </p:spPr>
        <p:txBody>
          <a:bodyPr/>
          <a:lstStyle/>
          <a:p>
            <a:r>
              <a:rPr lang="it-IT" smtClean="0"/>
              <a:t>10 ottobre 2012</a:t>
            </a:r>
            <a:endParaRPr lang="it-IT"/>
          </a:p>
        </p:txBody>
      </p:sp>
      <p:sp>
        <p:nvSpPr>
          <p:cNvPr id="6" name="Segnaposto piè di pagina 5"/>
          <p:cNvSpPr>
            <a:spLocks noGrp="1"/>
          </p:cNvSpPr>
          <p:nvPr>
            <p:ph type="ftr" sz="quarter" idx="11"/>
          </p:nvPr>
        </p:nvSpPr>
        <p:spPr>
          <a:xfrm>
            <a:off x="1981200" y="6356350"/>
            <a:ext cx="53848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7" name="Segnaposto numero diapositiva 6"/>
          <p:cNvSpPr>
            <a:spLocks noGrp="1"/>
          </p:cNvSpPr>
          <p:nvPr>
            <p:ph type="sldNum" sz="quarter" idx="12"/>
          </p:nvPr>
        </p:nvSpPr>
        <p:spPr>
          <a:xfrm>
            <a:off x="6522224" y="6356350"/>
            <a:ext cx="2133600" cy="365125"/>
          </a:xfrm>
        </p:spPr>
        <p:txBody>
          <a:bodyPr/>
          <a:lstStyle/>
          <a:p>
            <a:fld id="{2C7EA46E-9195-4C40-87F8-1FDFD0765E66}" type="slidenum">
              <a:rPr lang="it-IT" smtClean="0"/>
              <a:pPr/>
              <a:t>3</a:t>
            </a:fld>
            <a:endParaRPr lang="it-IT" dirty="0"/>
          </a:p>
        </p:txBody>
      </p:sp>
      <p:sp>
        <p:nvSpPr>
          <p:cNvPr id="8" name="Titolo 8"/>
          <p:cNvSpPr>
            <a:spLocks noGrp="1"/>
          </p:cNvSpPr>
          <p:nvPr>
            <p:ph type="title"/>
          </p:nvPr>
        </p:nvSpPr>
        <p:spPr>
          <a:xfrm>
            <a:off x="457200" y="557624"/>
            <a:ext cx="3987988" cy="317864"/>
          </a:xfrm>
          <a:solidFill>
            <a:schemeClr val="bg1">
              <a:lumMod val="50000"/>
            </a:schemeClr>
          </a:solidFill>
        </p:spPr>
        <p:txBody>
          <a:bodyPr>
            <a:noAutofit/>
          </a:bodyPr>
          <a:lstStyle/>
          <a:p>
            <a:pPr algn="ctr"/>
            <a:r>
              <a:rPr lang="en-US" b="1" dirty="0" smtClean="0">
                <a:solidFill>
                  <a:srgbClr val="FFFFFF"/>
                </a:solidFill>
                <a:latin typeface="Times New Roman"/>
                <a:cs typeface="Times New Roman"/>
              </a:rPr>
              <a:t>Intuitions and literature references </a:t>
            </a:r>
            <a:endParaRPr lang="en-US" b="1" dirty="0">
              <a:solidFill>
                <a:srgbClr val="FFFFFF"/>
              </a:solidFill>
              <a:latin typeface="Times New Roman"/>
              <a:cs typeface="Times New Roman"/>
            </a:endParaRPr>
          </a:p>
        </p:txBody>
      </p:sp>
      <p:sp>
        <p:nvSpPr>
          <p:cNvPr id="9" name="CasellaDiTesto 8"/>
          <p:cNvSpPr txBox="1"/>
          <p:nvPr/>
        </p:nvSpPr>
        <p:spPr>
          <a:xfrm>
            <a:off x="471621" y="1805167"/>
            <a:ext cx="2458196" cy="369332"/>
          </a:xfrm>
          <a:prstGeom prst="rect">
            <a:avLst/>
          </a:prstGeom>
          <a:noFill/>
        </p:spPr>
        <p:txBody>
          <a:bodyPr wrap="square" rtlCol="0">
            <a:spAutoFit/>
          </a:bodyPr>
          <a:lstStyle/>
          <a:p>
            <a:r>
              <a:rPr lang="it-IT" dirty="0" smtClean="0">
                <a:latin typeface="Times New Roman"/>
                <a:cs typeface="Times New Roman"/>
              </a:rPr>
              <a:t>Broadband EFFECTS </a:t>
            </a:r>
            <a:endParaRPr lang="it-IT" dirty="0">
              <a:latin typeface="Times New Roman"/>
              <a:cs typeface="Times New Roman"/>
            </a:endParaRPr>
          </a:p>
        </p:txBody>
      </p:sp>
      <p:sp>
        <p:nvSpPr>
          <p:cNvPr id="10" name="CasellaDiTesto 9"/>
          <p:cNvSpPr txBox="1"/>
          <p:nvPr/>
        </p:nvSpPr>
        <p:spPr>
          <a:xfrm>
            <a:off x="3077277" y="1819443"/>
            <a:ext cx="2458196" cy="369332"/>
          </a:xfrm>
          <a:prstGeom prst="rect">
            <a:avLst/>
          </a:prstGeom>
          <a:noFill/>
        </p:spPr>
        <p:txBody>
          <a:bodyPr wrap="square" rtlCol="0">
            <a:spAutoFit/>
          </a:bodyPr>
          <a:lstStyle/>
          <a:p>
            <a:pPr algn="ctr"/>
            <a:r>
              <a:rPr lang="en-US" dirty="0" smtClean="0">
                <a:latin typeface="Times New Roman"/>
                <a:cs typeface="Times New Roman"/>
              </a:rPr>
              <a:t>The labor market</a:t>
            </a:r>
            <a:endParaRPr lang="en-US" dirty="0">
              <a:latin typeface="Times New Roman"/>
              <a:cs typeface="Times New Roman"/>
            </a:endParaRPr>
          </a:p>
        </p:txBody>
      </p:sp>
      <p:cxnSp>
        <p:nvCxnSpPr>
          <p:cNvPr id="14" name="Connettore 2 13"/>
          <p:cNvCxnSpPr/>
          <p:nvPr/>
        </p:nvCxnSpPr>
        <p:spPr>
          <a:xfrm>
            <a:off x="2759449" y="2019599"/>
            <a:ext cx="562060" cy="1588"/>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688467" y="2378273"/>
            <a:ext cx="1688241" cy="1200329"/>
          </a:xfrm>
          <a:prstGeom prst="rect">
            <a:avLst/>
          </a:prstGeom>
          <a:noFill/>
        </p:spPr>
        <p:txBody>
          <a:bodyPr wrap="square" rtlCol="0">
            <a:spAutoFit/>
          </a:bodyPr>
          <a:lstStyle/>
          <a:p>
            <a:pPr algn="ctr"/>
            <a:r>
              <a:rPr lang="en-US" dirty="0" smtClean="0">
                <a:latin typeface="Times New Roman"/>
                <a:cs typeface="Times New Roman"/>
              </a:rPr>
              <a:t>1. Substitution  between</a:t>
            </a:r>
          </a:p>
          <a:p>
            <a:pPr algn="ctr"/>
            <a:r>
              <a:rPr lang="en-US" dirty="0" smtClean="0">
                <a:latin typeface="Times New Roman"/>
                <a:cs typeface="Times New Roman"/>
              </a:rPr>
              <a:t>Technology and Labor Force</a:t>
            </a:r>
            <a:r>
              <a:rPr lang="it-IT" dirty="0" smtClean="0">
                <a:latin typeface="Times New Roman"/>
                <a:cs typeface="Times New Roman"/>
              </a:rPr>
              <a:t> </a:t>
            </a:r>
            <a:endParaRPr lang="it-IT" dirty="0">
              <a:latin typeface="Times New Roman"/>
              <a:cs typeface="Times New Roman"/>
            </a:endParaRPr>
          </a:p>
        </p:txBody>
      </p:sp>
      <p:sp>
        <p:nvSpPr>
          <p:cNvPr id="16" name="CasellaDiTesto 15"/>
          <p:cNvSpPr txBox="1"/>
          <p:nvPr/>
        </p:nvSpPr>
        <p:spPr>
          <a:xfrm>
            <a:off x="3135034" y="2533168"/>
            <a:ext cx="2187801" cy="523220"/>
          </a:xfrm>
          <a:prstGeom prst="rect">
            <a:avLst/>
          </a:prstGeom>
          <a:noFill/>
        </p:spPr>
        <p:txBody>
          <a:bodyPr wrap="square" rtlCol="0">
            <a:spAutoFit/>
          </a:bodyPr>
          <a:lstStyle/>
          <a:p>
            <a:pPr algn="ctr"/>
            <a:r>
              <a:rPr lang="it-IT" sz="2800" b="1" dirty="0" smtClean="0"/>
              <a:t>-</a:t>
            </a:r>
            <a:endParaRPr lang="it-IT" sz="2800" b="1" dirty="0"/>
          </a:p>
        </p:txBody>
      </p:sp>
      <p:sp>
        <p:nvSpPr>
          <p:cNvPr id="17" name="CasellaDiTesto 16"/>
          <p:cNvSpPr txBox="1"/>
          <p:nvPr/>
        </p:nvSpPr>
        <p:spPr>
          <a:xfrm>
            <a:off x="469155" y="4151941"/>
            <a:ext cx="2372219" cy="1477328"/>
          </a:xfrm>
          <a:prstGeom prst="rect">
            <a:avLst/>
          </a:prstGeom>
          <a:noFill/>
        </p:spPr>
        <p:txBody>
          <a:bodyPr wrap="square" rtlCol="0">
            <a:spAutoFit/>
          </a:bodyPr>
          <a:lstStyle/>
          <a:p>
            <a:pPr algn="ctr"/>
            <a:r>
              <a:rPr lang="en-US" dirty="0" smtClean="0">
                <a:latin typeface="Times New Roman"/>
                <a:cs typeface="Times New Roman"/>
              </a:rPr>
              <a:t>2. Low entry barriers in new markets; reduction of efficient firm size;</a:t>
            </a:r>
          </a:p>
          <a:p>
            <a:pPr algn="ctr"/>
            <a:r>
              <a:rPr lang="en-US" dirty="0" smtClean="0">
                <a:latin typeface="Times New Roman"/>
                <a:cs typeface="Times New Roman"/>
              </a:rPr>
              <a:t>new market space for services</a:t>
            </a:r>
          </a:p>
        </p:txBody>
      </p:sp>
      <p:sp>
        <p:nvSpPr>
          <p:cNvPr id="18" name="CasellaDiTesto 17"/>
          <p:cNvSpPr txBox="1"/>
          <p:nvPr/>
        </p:nvSpPr>
        <p:spPr>
          <a:xfrm>
            <a:off x="3040392" y="4101040"/>
            <a:ext cx="2187801" cy="1354217"/>
          </a:xfrm>
          <a:prstGeom prst="rect">
            <a:avLst/>
          </a:prstGeom>
          <a:noFill/>
        </p:spPr>
        <p:txBody>
          <a:bodyPr wrap="square" rtlCol="0">
            <a:spAutoFit/>
          </a:bodyPr>
          <a:lstStyle/>
          <a:p>
            <a:pPr algn="ctr"/>
            <a:r>
              <a:rPr lang="it-IT" sz="2800" b="1" dirty="0" smtClean="0"/>
              <a:t>+</a:t>
            </a:r>
          </a:p>
          <a:p>
            <a:pPr algn="ctr"/>
            <a:r>
              <a:rPr lang="en-US" dirty="0" smtClean="0">
                <a:latin typeface="Times New Roman"/>
                <a:cs typeface="Times New Roman"/>
              </a:rPr>
              <a:t>(self-employment; new business opportunities)</a:t>
            </a:r>
            <a:endParaRPr lang="en-US" dirty="0">
              <a:latin typeface="Times New Roman"/>
              <a:cs typeface="Times New Roman"/>
            </a:endParaRPr>
          </a:p>
        </p:txBody>
      </p:sp>
      <p:sp>
        <p:nvSpPr>
          <p:cNvPr id="19" name="Rettangolo 18"/>
          <p:cNvSpPr/>
          <p:nvPr/>
        </p:nvSpPr>
        <p:spPr>
          <a:xfrm>
            <a:off x="312226" y="3803833"/>
            <a:ext cx="4779305" cy="2346786"/>
          </a:xfrm>
          <a:prstGeom prst="rect">
            <a:avLst/>
          </a:prstGeom>
          <a:noFill/>
          <a:ln w="127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p:nvSpPr>
        <p:spPr>
          <a:xfrm>
            <a:off x="5395773" y="166209"/>
            <a:ext cx="3425480" cy="6303600"/>
          </a:xfrm>
          <a:prstGeom prst="rect">
            <a:avLst/>
          </a:prstGeom>
          <a:solidFill>
            <a:schemeClr val="accent4">
              <a:lumMod val="40000"/>
              <a:lumOff val="60000"/>
            </a:schemeClr>
          </a:solidFill>
        </p:spPr>
        <p:txBody>
          <a:bodyPr wrap="square" rtlCol="0">
            <a:spAutoFit/>
          </a:bodyPr>
          <a:lstStyle/>
          <a:p>
            <a:pPr algn="ctr"/>
            <a:r>
              <a:rPr lang="en-US" u="sng" dirty="0" smtClean="0">
                <a:latin typeface="Times New Roman"/>
                <a:cs typeface="Times New Roman"/>
              </a:rPr>
              <a:t>Literature references</a:t>
            </a:r>
          </a:p>
          <a:p>
            <a:r>
              <a:rPr lang="en-US" dirty="0" smtClean="0">
                <a:latin typeface="Times New Roman"/>
                <a:cs typeface="Times New Roman"/>
              </a:rPr>
              <a:t>- Network externalities definition and measurements:</a:t>
            </a:r>
          </a:p>
          <a:p>
            <a:r>
              <a:rPr lang="en-US" dirty="0" err="1" smtClean="0">
                <a:latin typeface="Times New Roman"/>
                <a:cs typeface="Times New Roman"/>
              </a:rPr>
              <a:t>Capello</a:t>
            </a:r>
            <a:r>
              <a:rPr lang="en-US" dirty="0" smtClean="0">
                <a:latin typeface="Times New Roman"/>
                <a:cs typeface="Times New Roman"/>
              </a:rPr>
              <a:t> (1994); World Bank (2009); Crandall et al. 2007; Greenstein and </a:t>
            </a:r>
            <a:r>
              <a:rPr lang="en-US" dirty="0" err="1" smtClean="0">
                <a:latin typeface="Times New Roman"/>
                <a:cs typeface="Times New Roman"/>
              </a:rPr>
              <a:t>McDevitt</a:t>
            </a:r>
            <a:r>
              <a:rPr lang="en-US" dirty="0" smtClean="0">
                <a:latin typeface="Times New Roman"/>
                <a:cs typeface="Times New Roman"/>
              </a:rPr>
              <a:t> 2009; Holt and </a:t>
            </a:r>
            <a:r>
              <a:rPr lang="en-US" dirty="0" err="1" smtClean="0">
                <a:latin typeface="Times New Roman"/>
                <a:cs typeface="Times New Roman"/>
              </a:rPr>
              <a:t>Jaminson</a:t>
            </a:r>
            <a:r>
              <a:rPr lang="en-US" dirty="0" smtClean="0">
                <a:latin typeface="Times New Roman"/>
                <a:cs typeface="Times New Roman"/>
              </a:rPr>
              <a:t> 2009; </a:t>
            </a:r>
            <a:r>
              <a:rPr lang="en-US" dirty="0" err="1" smtClean="0">
                <a:latin typeface="Times New Roman"/>
                <a:cs typeface="Times New Roman"/>
              </a:rPr>
              <a:t>Wallsten</a:t>
            </a:r>
            <a:r>
              <a:rPr lang="en-US" dirty="0" smtClean="0">
                <a:latin typeface="Times New Roman"/>
                <a:cs typeface="Times New Roman"/>
              </a:rPr>
              <a:t> 2010</a:t>
            </a:r>
          </a:p>
          <a:p>
            <a:pPr>
              <a:buFontTx/>
              <a:buChar char="-"/>
            </a:pPr>
            <a:r>
              <a:rPr lang="en-US" dirty="0" smtClean="0">
                <a:latin typeface="Times New Roman"/>
                <a:cs typeface="Times New Roman"/>
              </a:rPr>
              <a:t>Internet and entrepreneurship:</a:t>
            </a:r>
          </a:p>
          <a:p>
            <a:r>
              <a:rPr lang="en-US" dirty="0" err="1" smtClean="0">
                <a:latin typeface="Times New Roman"/>
                <a:cs typeface="Times New Roman"/>
              </a:rPr>
              <a:t>Czernick</a:t>
            </a:r>
            <a:r>
              <a:rPr lang="en-US" dirty="0" smtClean="0">
                <a:latin typeface="Times New Roman"/>
                <a:cs typeface="Times New Roman"/>
              </a:rPr>
              <a:t> et al. 2011; </a:t>
            </a:r>
            <a:r>
              <a:rPr lang="en-US" dirty="0" err="1" smtClean="0">
                <a:latin typeface="Times New Roman"/>
                <a:cs typeface="Times New Roman"/>
              </a:rPr>
              <a:t>Shirky</a:t>
            </a:r>
            <a:r>
              <a:rPr lang="en-US" dirty="0" smtClean="0">
                <a:latin typeface="Times New Roman"/>
                <a:cs typeface="Times New Roman"/>
              </a:rPr>
              <a:t> 2010</a:t>
            </a:r>
          </a:p>
          <a:p>
            <a:pPr>
              <a:buFontTx/>
              <a:buChar char="-"/>
            </a:pPr>
            <a:r>
              <a:rPr lang="en-US" b="1" dirty="0" smtClean="0">
                <a:latin typeface="Times New Roman"/>
                <a:cs typeface="Times New Roman"/>
              </a:rPr>
              <a:t>Network effects on labor market:</a:t>
            </a:r>
          </a:p>
          <a:p>
            <a:r>
              <a:rPr lang="en-US" dirty="0" err="1" smtClean="0">
                <a:latin typeface="Times New Roman"/>
                <a:cs typeface="Times New Roman"/>
              </a:rPr>
              <a:t>Kolko</a:t>
            </a:r>
            <a:r>
              <a:rPr lang="en-US" dirty="0" smtClean="0">
                <a:latin typeface="Times New Roman"/>
                <a:cs typeface="Times New Roman"/>
              </a:rPr>
              <a:t> (2010). “Does Broadband Boost Local Economic Development?”</a:t>
            </a:r>
          </a:p>
          <a:p>
            <a:r>
              <a:rPr lang="en-US" dirty="0" smtClean="0">
                <a:latin typeface="Times New Roman"/>
                <a:cs typeface="Times New Roman"/>
              </a:rPr>
              <a:t>Crandall et al. (2007). “The Effects of Broadband Deployment on Output and Employment: A cross sectional Analysis of US Data”.</a:t>
            </a:r>
          </a:p>
          <a:p>
            <a:r>
              <a:rPr lang="en-US" dirty="0" smtClean="0">
                <a:latin typeface="Times New Roman"/>
                <a:cs typeface="Times New Roman"/>
              </a:rPr>
              <a:t>Katz R., </a:t>
            </a:r>
            <a:r>
              <a:rPr lang="en-US" dirty="0" err="1" smtClean="0">
                <a:latin typeface="Times New Roman"/>
                <a:cs typeface="Times New Roman"/>
              </a:rPr>
              <a:t>Suter</a:t>
            </a:r>
            <a:r>
              <a:rPr lang="en-US" dirty="0" smtClean="0">
                <a:latin typeface="Times New Roman"/>
                <a:cs typeface="Times New Roman"/>
              </a:rPr>
              <a:t> S. (2009). “Estimating the economic impact of the Broadband Stimulus Plan”</a:t>
            </a:r>
          </a:p>
          <a:p>
            <a:endParaRPr lang="en-US" dirty="0" smtClean="0">
              <a:latin typeface="Times New Roman"/>
              <a:cs typeface="Times New Roman"/>
            </a:endParaRPr>
          </a:p>
          <a:p>
            <a:pPr algn="ctr"/>
            <a:endParaRPr lang="en-US" u="sng" dirty="0" smtClean="0">
              <a:latin typeface="Times New Roman"/>
              <a:cs typeface="Times New Roman"/>
            </a:endParaRPr>
          </a:p>
          <a:p>
            <a:pPr algn="ctr"/>
            <a:endParaRPr lang="en-US" dirty="0" smtClean="0">
              <a:latin typeface="Times New Roman"/>
              <a:cs typeface="Times New Roman"/>
            </a:endParaRPr>
          </a:p>
          <a:p>
            <a:pPr algn="ct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 ottobre 2012</a:t>
            </a:r>
            <a:endParaRPr lang="it-IT" dirty="0"/>
          </a:p>
        </p:txBody>
      </p:sp>
      <p:sp>
        <p:nvSpPr>
          <p:cNvPr id="5" name="Segnaposto piè di pagina 4"/>
          <p:cNvSpPr>
            <a:spLocks noGrp="1"/>
          </p:cNvSpPr>
          <p:nvPr>
            <p:ph type="ftr" sz="quarter" idx="11"/>
          </p:nvPr>
        </p:nvSpPr>
        <p:spPr>
          <a:xfrm>
            <a:off x="2057400" y="6356350"/>
            <a:ext cx="57785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6" name="Segnaposto numero diapositiva 5"/>
          <p:cNvSpPr>
            <a:spLocks noGrp="1"/>
          </p:cNvSpPr>
          <p:nvPr>
            <p:ph type="sldNum" sz="quarter" idx="12"/>
          </p:nvPr>
        </p:nvSpPr>
        <p:spPr/>
        <p:txBody>
          <a:bodyPr/>
          <a:lstStyle/>
          <a:p>
            <a:fld id="{2C7EA46E-9195-4C40-87F8-1FDFD0765E66}" type="slidenum">
              <a:rPr lang="it-IT" smtClean="0"/>
              <a:pPr/>
              <a:t>4</a:t>
            </a:fld>
            <a:endParaRPr lang="it-IT" dirty="0"/>
          </a:p>
        </p:txBody>
      </p:sp>
      <p:sp>
        <p:nvSpPr>
          <p:cNvPr id="15" name="CasellaDiTesto 14"/>
          <p:cNvSpPr txBox="1"/>
          <p:nvPr/>
        </p:nvSpPr>
        <p:spPr>
          <a:xfrm>
            <a:off x="472688" y="4557895"/>
            <a:ext cx="8433176" cy="1754327"/>
          </a:xfrm>
          <a:prstGeom prst="rect">
            <a:avLst/>
          </a:prstGeom>
          <a:solidFill>
            <a:schemeClr val="accent2">
              <a:lumMod val="20000"/>
              <a:lumOff val="80000"/>
            </a:schemeClr>
          </a:solidFill>
          <a:ln>
            <a:solidFill>
              <a:schemeClr val="bg1">
                <a:lumMod val="85000"/>
              </a:schemeClr>
            </a:solidFill>
          </a:ln>
        </p:spPr>
        <p:txBody>
          <a:bodyPr wrap="square" rtlCol="0">
            <a:spAutoFit/>
          </a:bodyPr>
          <a:lstStyle/>
          <a:p>
            <a:r>
              <a:rPr lang="en-US" b="1" dirty="0" smtClean="0">
                <a:latin typeface="Times New Roman"/>
                <a:cs typeface="Times New Roman"/>
              </a:rPr>
              <a:t>Why NY?</a:t>
            </a:r>
          </a:p>
          <a:p>
            <a:pPr algn="just"/>
            <a:r>
              <a:rPr lang="en-US" dirty="0" smtClean="0">
                <a:latin typeface="Times New Roman"/>
                <a:cs typeface="Times New Roman"/>
              </a:rPr>
              <a:t>	- New York State’s market is a mature market for Broadband Infrastructure and Services, however differences among counties within the state still exists in terms of bb penetration and uptake (urban vs. rural penetration rate) – ..it offers a representative spectrum of different network effects and intensities.</a:t>
            </a:r>
          </a:p>
          <a:p>
            <a:pPr algn="just"/>
            <a:r>
              <a:rPr lang="en-US" dirty="0" smtClean="0">
                <a:latin typeface="Times New Roman"/>
                <a:cs typeface="Times New Roman"/>
              </a:rPr>
              <a:t>	- To reduce the complexity of the research framework to a smaller level.</a:t>
            </a:r>
          </a:p>
        </p:txBody>
      </p:sp>
      <p:sp>
        <p:nvSpPr>
          <p:cNvPr id="28" name="Titolo 8"/>
          <p:cNvSpPr txBox="1">
            <a:spLocks/>
          </p:cNvSpPr>
          <p:nvPr/>
        </p:nvSpPr>
        <p:spPr>
          <a:xfrm>
            <a:off x="457199" y="666050"/>
            <a:ext cx="3771901" cy="302377"/>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Times New Roman"/>
                <a:ea typeface="+mj-ea"/>
                <a:cs typeface="Times New Roman"/>
              </a:rPr>
              <a:t>Methodological Approach</a:t>
            </a:r>
            <a:endParaRPr kumimoji="0" lang="en-US" sz="2000" b="1" i="0" u="none" strike="noStrike" kern="1200" cap="none" spc="0" normalizeH="0" baseline="0" noProof="0" dirty="0">
              <a:ln>
                <a:noFill/>
              </a:ln>
              <a:solidFill>
                <a:schemeClr val="bg1"/>
              </a:solidFill>
              <a:effectLst/>
              <a:uLnTx/>
              <a:uFillTx/>
              <a:latin typeface="Times New Roman"/>
              <a:ea typeface="+mj-ea"/>
              <a:cs typeface="Times New Roman"/>
            </a:endParaRPr>
          </a:p>
        </p:txBody>
      </p:sp>
      <p:sp>
        <p:nvSpPr>
          <p:cNvPr id="19" name="CasellaDiTesto 18"/>
          <p:cNvSpPr txBox="1"/>
          <p:nvPr/>
        </p:nvSpPr>
        <p:spPr>
          <a:xfrm>
            <a:off x="1536700" y="3552697"/>
            <a:ext cx="6311900" cy="954107"/>
          </a:xfrm>
          <a:prstGeom prst="rect">
            <a:avLst/>
          </a:prstGeom>
          <a:noFill/>
        </p:spPr>
        <p:txBody>
          <a:bodyPr wrap="square" rtlCol="0" anchor="ctr" anchorCtr="0">
            <a:spAutoFit/>
          </a:bodyPr>
          <a:lstStyle/>
          <a:p>
            <a:pPr algn="ctr"/>
            <a:endParaRPr lang="en-US" dirty="0" smtClean="0">
              <a:latin typeface="Times New Roman"/>
              <a:cs typeface="Times New Roman"/>
            </a:endParaRPr>
          </a:p>
          <a:p>
            <a:pPr algn="ctr"/>
            <a:r>
              <a:rPr lang="en-US" sz="2000" b="1" dirty="0" smtClean="0">
                <a:latin typeface="Times New Roman"/>
                <a:cs typeface="Times New Roman"/>
              </a:rPr>
              <a:t>Find implications for local development policy actions</a:t>
            </a:r>
          </a:p>
          <a:p>
            <a:pPr algn="ctr"/>
            <a:endParaRPr lang="en-US" dirty="0" smtClean="0">
              <a:latin typeface="Times New Roman"/>
              <a:cs typeface="Times New Roman"/>
            </a:endParaRPr>
          </a:p>
        </p:txBody>
      </p:sp>
      <p:sp>
        <p:nvSpPr>
          <p:cNvPr id="17" name="CasellaDiTesto 16"/>
          <p:cNvSpPr txBox="1"/>
          <p:nvPr/>
        </p:nvSpPr>
        <p:spPr>
          <a:xfrm>
            <a:off x="3048000" y="1168400"/>
            <a:ext cx="2984500" cy="400110"/>
          </a:xfrm>
          <a:prstGeom prst="rect">
            <a:avLst/>
          </a:prstGeom>
          <a:noFill/>
        </p:spPr>
        <p:txBody>
          <a:bodyPr wrap="square" rtlCol="0">
            <a:spAutoFit/>
          </a:bodyPr>
          <a:lstStyle/>
          <a:p>
            <a:pPr algn="ctr"/>
            <a:r>
              <a:rPr lang="en-US" sz="2000" i="1" dirty="0" smtClean="0">
                <a:latin typeface="Times New Roman"/>
                <a:cs typeface="Times New Roman"/>
              </a:rPr>
              <a:t>Deductive Approach </a:t>
            </a:r>
            <a:endParaRPr lang="en-US" sz="2000" i="1" dirty="0">
              <a:latin typeface="Times New Roman"/>
              <a:cs typeface="Times New Roman"/>
            </a:endParaRPr>
          </a:p>
        </p:txBody>
      </p:sp>
      <p:sp>
        <p:nvSpPr>
          <p:cNvPr id="18" name="Rettangolo 17"/>
          <p:cNvSpPr/>
          <p:nvPr/>
        </p:nvSpPr>
        <p:spPr>
          <a:xfrm>
            <a:off x="1765300" y="1581210"/>
            <a:ext cx="5664200" cy="2063690"/>
          </a:xfrm>
          <a:prstGeom prst="rect">
            <a:avLst/>
          </a:prstGeom>
          <a:solidFill>
            <a:srgbClr val="C0E4E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latin typeface="Times New Roman"/>
                <a:cs typeface="Times New Roman"/>
              </a:rPr>
              <a:t>The effects of broadband are positive on self-employment at the local level</a:t>
            </a:r>
          </a:p>
          <a:p>
            <a:pPr algn="ctr"/>
            <a:endParaRPr lang="en-US" dirty="0" smtClean="0">
              <a:latin typeface="Times New Roman"/>
              <a:cs typeface="Times New Roman"/>
            </a:endParaRPr>
          </a:p>
          <a:p>
            <a:pPr algn="ctr"/>
            <a:endParaRPr lang="en-US" dirty="0" smtClean="0">
              <a:latin typeface="Times New Roman"/>
              <a:cs typeface="Times New Roman"/>
            </a:endParaRPr>
          </a:p>
          <a:p>
            <a:pPr algn="ctr"/>
            <a:endParaRPr lang="en-US" dirty="0" smtClean="0">
              <a:latin typeface="Times New Roman"/>
              <a:cs typeface="Times New Roman"/>
            </a:endParaRPr>
          </a:p>
          <a:p>
            <a:pPr algn="ctr"/>
            <a:endParaRPr lang="en-US" dirty="0" smtClean="0">
              <a:latin typeface="Times New Roman"/>
              <a:cs typeface="Times New Roman"/>
            </a:endParaRPr>
          </a:p>
        </p:txBody>
      </p:sp>
      <p:sp>
        <p:nvSpPr>
          <p:cNvPr id="20" name="Ovale 19"/>
          <p:cNvSpPr/>
          <p:nvPr/>
        </p:nvSpPr>
        <p:spPr>
          <a:xfrm>
            <a:off x="2971800" y="2489200"/>
            <a:ext cx="3479800" cy="1054100"/>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New York State case</a:t>
            </a:r>
            <a:endParaRPr lang="it-IT" dirty="0">
              <a:latin typeface="Times New Roman"/>
              <a:cs typeface="Times New Roman"/>
            </a:endParaRPr>
          </a:p>
        </p:txBody>
      </p:sp>
      <p:sp>
        <p:nvSpPr>
          <p:cNvPr id="21" name="Freccia destra 20"/>
          <p:cNvSpPr/>
          <p:nvPr/>
        </p:nvSpPr>
        <p:spPr>
          <a:xfrm>
            <a:off x="879088" y="3810000"/>
            <a:ext cx="683012" cy="444500"/>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 ottobre 2012</a:t>
            </a:r>
            <a:endParaRPr lang="it-IT"/>
          </a:p>
        </p:txBody>
      </p:sp>
      <p:sp>
        <p:nvSpPr>
          <p:cNvPr id="5" name="Segnaposto piè di pagina 4"/>
          <p:cNvSpPr>
            <a:spLocks noGrp="1"/>
          </p:cNvSpPr>
          <p:nvPr>
            <p:ph type="ftr" sz="quarter" idx="11"/>
          </p:nvPr>
        </p:nvSpPr>
        <p:spPr>
          <a:xfrm>
            <a:off x="2260600" y="6356350"/>
            <a:ext cx="51181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6" name="Segnaposto numero diapositiva 5"/>
          <p:cNvSpPr>
            <a:spLocks noGrp="1"/>
          </p:cNvSpPr>
          <p:nvPr>
            <p:ph type="sldNum" sz="quarter" idx="12"/>
          </p:nvPr>
        </p:nvSpPr>
        <p:spPr/>
        <p:txBody>
          <a:bodyPr/>
          <a:lstStyle/>
          <a:p>
            <a:fld id="{2C7EA46E-9195-4C40-87F8-1FDFD0765E66}" type="slidenum">
              <a:rPr lang="it-IT" smtClean="0"/>
              <a:pPr/>
              <a:t>5</a:t>
            </a:fld>
            <a:endParaRPr lang="it-IT"/>
          </a:p>
        </p:txBody>
      </p:sp>
      <p:pic>
        <p:nvPicPr>
          <p:cNvPr id="7" name="Picture 6" descr="thesis 1.jpg"/>
          <p:cNvPicPr/>
          <p:nvPr/>
        </p:nvPicPr>
        <p:blipFill>
          <a:blip r:embed="rId2"/>
          <a:srcRect/>
          <a:stretch>
            <a:fillRect/>
          </a:stretch>
        </p:blipFill>
        <p:spPr bwMode="auto">
          <a:xfrm>
            <a:off x="960292" y="944861"/>
            <a:ext cx="7202134" cy="5334038"/>
          </a:xfrm>
          <a:prstGeom prst="rect">
            <a:avLst/>
          </a:prstGeom>
          <a:noFill/>
          <a:ln w="9525">
            <a:noFill/>
            <a:miter lim="800000"/>
            <a:headEnd/>
            <a:tailEnd/>
          </a:ln>
        </p:spPr>
      </p:pic>
      <p:sp>
        <p:nvSpPr>
          <p:cNvPr id="8" name="Titolo 8"/>
          <p:cNvSpPr>
            <a:spLocks noGrp="1"/>
          </p:cNvSpPr>
          <p:nvPr>
            <p:ph type="title"/>
          </p:nvPr>
        </p:nvSpPr>
        <p:spPr>
          <a:xfrm>
            <a:off x="457200" y="371749"/>
            <a:ext cx="8229600" cy="371750"/>
          </a:xfrm>
          <a:solidFill>
            <a:schemeClr val="bg1">
              <a:lumMod val="50000"/>
            </a:schemeClr>
          </a:solidFill>
        </p:spPr>
        <p:txBody>
          <a:bodyPr>
            <a:noAutofit/>
          </a:bodyPr>
          <a:lstStyle/>
          <a:p>
            <a:r>
              <a:rPr lang="en-US" sz="2000" b="1" dirty="0" smtClean="0">
                <a:solidFill>
                  <a:srgbClr val="FFFFFF"/>
                </a:solidFill>
                <a:latin typeface="Times New Roman"/>
                <a:cs typeface="Times New Roman"/>
              </a:rPr>
              <a:t>New York State Broadband Penetration – N. of BB Providers (FCC: 2009)</a:t>
            </a:r>
            <a:endParaRPr lang="en-US" sz="2000" b="1"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a:xfrm>
            <a:off x="2199600" y="6356350"/>
            <a:ext cx="52807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7" name="Segnaposto numero diapositiva 6"/>
          <p:cNvSpPr>
            <a:spLocks noGrp="1"/>
          </p:cNvSpPr>
          <p:nvPr>
            <p:ph type="sldNum" sz="quarter" idx="12"/>
          </p:nvPr>
        </p:nvSpPr>
        <p:spPr/>
        <p:txBody>
          <a:bodyPr/>
          <a:lstStyle/>
          <a:p>
            <a:fld id="{2C7EA46E-9195-4C40-87F8-1FDFD0765E66}" type="slidenum">
              <a:rPr lang="it-IT" smtClean="0"/>
              <a:pPr/>
              <a:t>6</a:t>
            </a:fld>
            <a:endParaRPr lang="it-IT" dirty="0"/>
          </a:p>
        </p:txBody>
      </p:sp>
      <p:sp>
        <p:nvSpPr>
          <p:cNvPr id="8" name="Titolo 8"/>
          <p:cNvSpPr>
            <a:spLocks noGrp="1"/>
          </p:cNvSpPr>
          <p:nvPr>
            <p:ph type="title"/>
          </p:nvPr>
        </p:nvSpPr>
        <p:spPr>
          <a:xfrm>
            <a:off x="457199" y="573112"/>
            <a:ext cx="4963817" cy="317865"/>
          </a:xfrm>
          <a:solidFill>
            <a:schemeClr val="bg1">
              <a:lumMod val="50000"/>
            </a:schemeClr>
          </a:solidFill>
        </p:spPr>
        <p:txBody>
          <a:bodyPr>
            <a:noAutofit/>
          </a:bodyPr>
          <a:lstStyle/>
          <a:p>
            <a:pPr algn="ctr"/>
            <a:r>
              <a:rPr lang="en-US" dirty="0" smtClean="0">
                <a:solidFill>
                  <a:srgbClr val="FFFFFF"/>
                </a:solidFill>
                <a:latin typeface="Times New Roman"/>
                <a:cs typeface="Times New Roman"/>
              </a:rPr>
              <a:t>Theoretical Model and Parameterization</a:t>
            </a:r>
            <a:endParaRPr lang="en-US" b="1" dirty="0">
              <a:solidFill>
                <a:srgbClr val="FFFFFF"/>
              </a:solidFill>
              <a:latin typeface="Times New Roman"/>
              <a:cs typeface="Times New Roman"/>
            </a:endParaRPr>
          </a:p>
        </p:txBody>
      </p:sp>
      <p:sp>
        <p:nvSpPr>
          <p:cNvPr id="19" name="CasellaDiTesto 18"/>
          <p:cNvSpPr txBox="1"/>
          <p:nvPr/>
        </p:nvSpPr>
        <p:spPr>
          <a:xfrm>
            <a:off x="0" y="1161710"/>
            <a:ext cx="8983305" cy="338554"/>
          </a:xfrm>
          <a:prstGeom prst="rect">
            <a:avLst/>
          </a:prstGeom>
          <a:noFill/>
        </p:spPr>
        <p:txBody>
          <a:bodyPr wrap="square" rtlCol="0">
            <a:spAutoFit/>
          </a:bodyPr>
          <a:lstStyle/>
          <a:p>
            <a:pPr algn="ctr"/>
            <a:r>
              <a:rPr lang="en-US" sz="1600" b="1" dirty="0" smtClean="0">
                <a:latin typeface="Times New Roman"/>
                <a:cs typeface="Times New Roman"/>
              </a:rPr>
              <a:t>self-employment rate  =   ecological factors   +   labor market conditions   +   technology externalities</a:t>
            </a:r>
            <a:endParaRPr lang="en-US" sz="1600" b="1" dirty="0">
              <a:latin typeface="Times New Roman"/>
              <a:cs typeface="Times New Roman"/>
            </a:endParaRPr>
          </a:p>
        </p:txBody>
      </p:sp>
      <p:sp>
        <p:nvSpPr>
          <p:cNvPr id="21" name="CasellaDiTesto 20"/>
          <p:cNvSpPr txBox="1"/>
          <p:nvPr/>
        </p:nvSpPr>
        <p:spPr>
          <a:xfrm>
            <a:off x="2199600" y="1500264"/>
            <a:ext cx="1796423" cy="2066400"/>
          </a:xfrm>
          <a:prstGeom prst="rect">
            <a:avLst/>
          </a:prstGeom>
          <a:solidFill>
            <a:schemeClr val="accent6">
              <a:lumMod val="40000"/>
              <a:lumOff val="60000"/>
            </a:schemeClr>
          </a:solidFill>
        </p:spPr>
        <p:txBody>
          <a:bodyPr wrap="square" rtlCol="0">
            <a:spAutoFit/>
          </a:bodyPr>
          <a:lstStyle/>
          <a:p>
            <a:r>
              <a:rPr lang="en-US" sz="1400" dirty="0" err="1" smtClean="0">
                <a:latin typeface="Times New Roman"/>
                <a:cs typeface="Times New Roman"/>
              </a:rPr>
              <a:t>Krugman</a:t>
            </a:r>
            <a:r>
              <a:rPr lang="en-US" sz="1400" dirty="0" smtClean="0">
                <a:latin typeface="Times New Roman"/>
                <a:cs typeface="Times New Roman"/>
              </a:rPr>
              <a:t> (1991)</a:t>
            </a:r>
          </a:p>
          <a:p>
            <a:pPr>
              <a:buFont typeface="Arial"/>
              <a:buChar char="•"/>
            </a:pPr>
            <a:r>
              <a:rPr lang="en-US" sz="1400" dirty="0" smtClean="0">
                <a:latin typeface="Times New Roman"/>
                <a:cs typeface="Times New Roman"/>
              </a:rPr>
              <a:t>Core-periphery resources’ distribution</a:t>
            </a:r>
          </a:p>
          <a:p>
            <a:pPr>
              <a:buFont typeface="Arial"/>
              <a:buChar char="•"/>
            </a:pPr>
            <a:r>
              <a:rPr lang="en-US" sz="1400" dirty="0" smtClean="0">
                <a:latin typeface="Times New Roman"/>
                <a:cs typeface="Times New Roman"/>
              </a:rPr>
              <a:t>Demand size</a:t>
            </a:r>
          </a:p>
          <a:p>
            <a:pPr>
              <a:buFont typeface="Arial"/>
              <a:buChar char="•"/>
            </a:pPr>
            <a:r>
              <a:rPr lang="en-US" sz="1400" dirty="0" smtClean="0">
                <a:latin typeface="Times New Roman"/>
                <a:cs typeface="Times New Roman"/>
              </a:rPr>
              <a:t>Average level of income</a:t>
            </a:r>
          </a:p>
          <a:p>
            <a:pPr>
              <a:buFont typeface="Arial"/>
              <a:buChar char="•"/>
            </a:pPr>
            <a:r>
              <a:rPr lang="en-US" sz="1400" dirty="0" smtClean="0">
                <a:latin typeface="Times New Roman"/>
                <a:cs typeface="Times New Roman"/>
              </a:rPr>
              <a:t>Human capital</a:t>
            </a:r>
          </a:p>
        </p:txBody>
      </p:sp>
      <p:sp>
        <p:nvSpPr>
          <p:cNvPr id="22" name="CasellaDiTesto 21"/>
          <p:cNvSpPr txBox="1"/>
          <p:nvPr/>
        </p:nvSpPr>
        <p:spPr>
          <a:xfrm>
            <a:off x="4489407" y="1528744"/>
            <a:ext cx="1796423" cy="2066400"/>
          </a:xfrm>
          <a:prstGeom prst="rect">
            <a:avLst/>
          </a:prstGeom>
          <a:solidFill>
            <a:schemeClr val="accent5">
              <a:lumMod val="60000"/>
              <a:lumOff val="40000"/>
            </a:schemeClr>
          </a:solidFill>
        </p:spPr>
        <p:txBody>
          <a:bodyPr wrap="square" rtlCol="0">
            <a:spAutoFit/>
          </a:bodyPr>
          <a:lstStyle/>
          <a:p>
            <a:r>
              <a:rPr lang="en-US" sz="1400" dirty="0" smtClean="0">
                <a:latin typeface="Times New Roman"/>
                <a:cs typeface="Times New Roman"/>
              </a:rPr>
              <a:t>Shultz (1975)</a:t>
            </a:r>
          </a:p>
          <a:p>
            <a:pPr>
              <a:buFont typeface="Arial"/>
              <a:buChar char="•"/>
            </a:pPr>
            <a:r>
              <a:rPr lang="en-US" sz="1400" dirty="0" smtClean="0">
                <a:latin typeface="Times New Roman"/>
                <a:cs typeface="Times New Roman"/>
              </a:rPr>
              <a:t>Labor demand</a:t>
            </a:r>
          </a:p>
          <a:p>
            <a:pPr>
              <a:buFont typeface="Arial"/>
              <a:buChar char="•"/>
            </a:pPr>
            <a:r>
              <a:rPr lang="en-US" sz="1400" dirty="0" smtClean="0">
                <a:latin typeface="Times New Roman"/>
                <a:cs typeface="Times New Roman"/>
              </a:rPr>
              <a:t>Opportunity cost of opening an individual activity</a:t>
            </a:r>
          </a:p>
          <a:p>
            <a:pPr>
              <a:buFont typeface="Arial"/>
              <a:buChar char="•"/>
            </a:pPr>
            <a:endParaRPr lang="en-US" sz="1400" dirty="0" smtClean="0">
              <a:latin typeface="Times New Roman"/>
              <a:cs typeface="Times New Roman"/>
            </a:endParaRPr>
          </a:p>
          <a:p>
            <a:endParaRPr lang="en-US" sz="1400" dirty="0" smtClean="0">
              <a:latin typeface="Times New Roman"/>
              <a:cs typeface="Times New Roman"/>
            </a:endParaRPr>
          </a:p>
        </p:txBody>
      </p:sp>
      <p:sp>
        <p:nvSpPr>
          <p:cNvPr id="23" name="CasellaDiTesto 22"/>
          <p:cNvSpPr txBox="1"/>
          <p:nvPr/>
        </p:nvSpPr>
        <p:spPr>
          <a:xfrm>
            <a:off x="6890377" y="1528746"/>
            <a:ext cx="1796423" cy="2066400"/>
          </a:xfrm>
          <a:prstGeom prst="rect">
            <a:avLst/>
          </a:prstGeom>
          <a:solidFill>
            <a:schemeClr val="accent3">
              <a:lumMod val="60000"/>
              <a:lumOff val="40000"/>
            </a:schemeClr>
          </a:solidFill>
        </p:spPr>
        <p:txBody>
          <a:bodyPr wrap="square" rtlCol="0">
            <a:spAutoFit/>
          </a:bodyPr>
          <a:lstStyle/>
          <a:p>
            <a:r>
              <a:rPr lang="en-US" sz="1400" dirty="0" err="1" smtClean="0">
                <a:latin typeface="Times New Roman"/>
                <a:cs typeface="Times New Roman"/>
              </a:rPr>
              <a:t>Capello</a:t>
            </a:r>
            <a:r>
              <a:rPr lang="en-US" sz="1400" dirty="0" smtClean="0">
                <a:latin typeface="Times New Roman"/>
                <a:cs typeface="Times New Roman"/>
              </a:rPr>
              <a:t> (1994)</a:t>
            </a:r>
          </a:p>
          <a:p>
            <a:pPr>
              <a:buFont typeface="Arial"/>
              <a:buChar char="•"/>
            </a:pPr>
            <a:r>
              <a:rPr lang="en-US" sz="1400" dirty="0" smtClean="0">
                <a:latin typeface="Times New Roman"/>
                <a:cs typeface="Times New Roman"/>
              </a:rPr>
              <a:t>Network externalities as “those positive effects (not entirely paid for) that new subscriber receives (or generates) from joining a network”</a:t>
            </a:r>
          </a:p>
          <a:p>
            <a:pPr>
              <a:buFont typeface="Arial"/>
              <a:buChar char="•"/>
            </a:pPr>
            <a:endParaRPr lang="en-US" sz="1400" dirty="0" smtClean="0">
              <a:latin typeface="Times New Roman"/>
              <a:cs typeface="Times New Roman"/>
            </a:endParaRPr>
          </a:p>
          <a:p>
            <a:endParaRPr lang="en-US" sz="1400" dirty="0" smtClean="0">
              <a:latin typeface="Times New Roman"/>
              <a:cs typeface="Times New Roman"/>
            </a:endParaRPr>
          </a:p>
        </p:txBody>
      </p:sp>
      <p:graphicFrame>
        <p:nvGraphicFramePr>
          <p:cNvPr id="21506" name="Object 2"/>
          <p:cNvGraphicFramePr>
            <a:graphicFrameLocks noChangeAspect="1"/>
          </p:cNvGraphicFramePr>
          <p:nvPr/>
        </p:nvGraphicFramePr>
        <p:xfrm>
          <a:off x="1793463" y="4263570"/>
          <a:ext cx="3689507" cy="359156"/>
        </p:xfrm>
        <a:graphic>
          <a:graphicData uri="http://schemas.openxmlformats.org/presentationml/2006/ole">
            <p:oleObj spid="_x0000_s21506" name="Documento" r:id="rId3" imgW="2870200" imgH="279400" progId="Word.Document.12">
              <p:link updateAutomatic="1"/>
            </p:oleObj>
          </a:graphicData>
        </a:graphic>
      </p:graphicFrame>
      <p:graphicFrame>
        <p:nvGraphicFramePr>
          <p:cNvPr id="21507" name="Object 3"/>
          <p:cNvGraphicFramePr>
            <a:graphicFrameLocks noChangeAspect="1"/>
          </p:cNvGraphicFramePr>
          <p:nvPr/>
        </p:nvGraphicFramePr>
        <p:xfrm>
          <a:off x="1838870" y="4855076"/>
          <a:ext cx="3582147" cy="241106"/>
        </p:xfrm>
        <a:graphic>
          <a:graphicData uri="http://schemas.openxmlformats.org/presentationml/2006/ole">
            <p:oleObj spid="_x0000_s21507" name="Documento" r:id="rId4" imgW="2641600" imgH="177800" progId="Word.Document.12">
              <p:link updateAutomatic="1"/>
            </p:oleObj>
          </a:graphicData>
        </a:graphic>
      </p:graphicFrame>
      <p:graphicFrame>
        <p:nvGraphicFramePr>
          <p:cNvPr id="21508" name="Object 4"/>
          <p:cNvGraphicFramePr>
            <a:graphicFrameLocks noChangeAspect="1"/>
          </p:cNvGraphicFramePr>
          <p:nvPr/>
        </p:nvGraphicFramePr>
        <p:xfrm>
          <a:off x="1459110" y="5456272"/>
          <a:ext cx="4335178" cy="340621"/>
        </p:xfrm>
        <a:graphic>
          <a:graphicData uri="http://schemas.openxmlformats.org/presentationml/2006/ole">
            <p:oleObj spid="_x0000_s21508" name="Documento" r:id="rId5" imgW="3556000" imgH="279400" progId="Word.Document.12">
              <p:link updateAutomatic="1"/>
            </p:oleObj>
          </a:graphicData>
        </a:graphic>
      </p:graphicFrame>
      <p:sp>
        <p:nvSpPr>
          <p:cNvPr id="25" name="CasellaDiTesto 24"/>
          <p:cNvSpPr txBox="1"/>
          <p:nvPr/>
        </p:nvSpPr>
        <p:spPr>
          <a:xfrm>
            <a:off x="5825264" y="4186120"/>
            <a:ext cx="2133600" cy="307777"/>
          </a:xfrm>
          <a:prstGeom prst="rect">
            <a:avLst/>
          </a:prstGeom>
          <a:noFill/>
        </p:spPr>
        <p:txBody>
          <a:bodyPr wrap="square" rtlCol="0">
            <a:spAutoFit/>
          </a:bodyPr>
          <a:lstStyle/>
          <a:p>
            <a:pPr algn="ctr"/>
            <a:r>
              <a:rPr lang="en-US" sz="1400" i="1" dirty="0" smtClean="0">
                <a:latin typeface="Times New Roman"/>
                <a:cs typeface="Times New Roman"/>
              </a:rPr>
              <a:t>Spatial lag-model </a:t>
            </a:r>
            <a:endParaRPr lang="en-US" sz="1400" i="1" dirty="0">
              <a:latin typeface="Times New Roman"/>
              <a:cs typeface="Times New Roman"/>
            </a:endParaRPr>
          </a:p>
        </p:txBody>
      </p:sp>
      <p:sp>
        <p:nvSpPr>
          <p:cNvPr id="26" name="CasellaDiTesto 25"/>
          <p:cNvSpPr txBox="1"/>
          <p:nvPr/>
        </p:nvSpPr>
        <p:spPr>
          <a:xfrm>
            <a:off x="5840752" y="4701187"/>
            <a:ext cx="2133600" cy="307777"/>
          </a:xfrm>
          <a:prstGeom prst="rect">
            <a:avLst/>
          </a:prstGeom>
          <a:noFill/>
        </p:spPr>
        <p:txBody>
          <a:bodyPr wrap="square" rtlCol="0">
            <a:spAutoFit/>
          </a:bodyPr>
          <a:lstStyle/>
          <a:p>
            <a:pPr algn="ctr"/>
            <a:r>
              <a:rPr lang="en-US" sz="1400" i="1" dirty="0" smtClean="0">
                <a:latin typeface="Times New Roman"/>
                <a:cs typeface="Times New Roman"/>
              </a:rPr>
              <a:t>Dynamic model</a:t>
            </a:r>
            <a:endParaRPr lang="en-US" sz="1400" i="1" dirty="0">
              <a:latin typeface="Times New Roman"/>
              <a:cs typeface="Times New Roman"/>
            </a:endParaRPr>
          </a:p>
        </p:txBody>
      </p:sp>
      <p:sp>
        <p:nvSpPr>
          <p:cNvPr id="27" name="CasellaDiTesto 26"/>
          <p:cNvSpPr txBox="1"/>
          <p:nvPr/>
        </p:nvSpPr>
        <p:spPr>
          <a:xfrm>
            <a:off x="5915712" y="5302383"/>
            <a:ext cx="2133600" cy="523220"/>
          </a:xfrm>
          <a:prstGeom prst="rect">
            <a:avLst/>
          </a:prstGeom>
          <a:noFill/>
        </p:spPr>
        <p:txBody>
          <a:bodyPr wrap="square" rtlCol="0">
            <a:spAutoFit/>
          </a:bodyPr>
          <a:lstStyle/>
          <a:p>
            <a:pPr algn="ctr"/>
            <a:r>
              <a:rPr lang="en-US" sz="1400" i="1" dirty="0" smtClean="0">
                <a:latin typeface="Times New Roman"/>
                <a:cs typeface="Times New Roman"/>
              </a:rPr>
              <a:t>Time-space simultaneous model</a:t>
            </a:r>
            <a:endParaRPr lang="en-US" sz="1400" i="1" dirty="0">
              <a:latin typeface="Times New Roman"/>
              <a:cs typeface="Times New Roman"/>
            </a:endParaRPr>
          </a:p>
        </p:txBody>
      </p:sp>
      <p:cxnSp>
        <p:nvCxnSpPr>
          <p:cNvPr id="29" name="Connettore 2 28"/>
          <p:cNvCxnSpPr/>
          <p:nvPr/>
        </p:nvCxnSpPr>
        <p:spPr>
          <a:xfrm rot="5400000">
            <a:off x="295415" y="5005861"/>
            <a:ext cx="1639483" cy="1588"/>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519152" y="4032013"/>
            <a:ext cx="400110" cy="1609980"/>
          </a:xfrm>
          <a:prstGeom prst="rect">
            <a:avLst/>
          </a:prstGeom>
          <a:noFill/>
        </p:spPr>
        <p:txBody>
          <a:bodyPr vert="vert270" wrap="square" rtlCol="0">
            <a:spAutoFit/>
          </a:bodyPr>
          <a:lstStyle/>
          <a:p>
            <a:r>
              <a:rPr lang="en-US" sz="1400" i="1" dirty="0" smtClean="0"/>
              <a:t>Model complexity</a:t>
            </a:r>
            <a:endParaRPr lang="en-US" sz="1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 ottobre 2012</a:t>
            </a:r>
            <a:endParaRPr lang="it-IT" dirty="0"/>
          </a:p>
        </p:txBody>
      </p:sp>
      <p:sp>
        <p:nvSpPr>
          <p:cNvPr id="3" name="Segnaposto piè di pagina 2"/>
          <p:cNvSpPr>
            <a:spLocks noGrp="1"/>
          </p:cNvSpPr>
          <p:nvPr>
            <p:ph type="ftr" sz="quarter" idx="11"/>
          </p:nvPr>
        </p:nvSpPr>
        <p:spPr>
          <a:xfrm>
            <a:off x="2273300" y="6356350"/>
            <a:ext cx="53086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4" name="Segnaposto numero diapositiva 3"/>
          <p:cNvSpPr>
            <a:spLocks noGrp="1"/>
          </p:cNvSpPr>
          <p:nvPr>
            <p:ph type="sldNum" sz="quarter" idx="12"/>
          </p:nvPr>
        </p:nvSpPr>
        <p:spPr/>
        <p:txBody>
          <a:bodyPr/>
          <a:lstStyle/>
          <a:p>
            <a:fld id="{2C7EA46E-9195-4C40-87F8-1FDFD0765E66}" type="slidenum">
              <a:rPr lang="it-IT" smtClean="0"/>
              <a:pPr/>
              <a:t>7</a:t>
            </a:fld>
            <a:endParaRPr lang="it-IT"/>
          </a:p>
        </p:txBody>
      </p:sp>
      <p:sp>
        <p:nvSpPr>
          <p:cNvPr id="5" name="Titolo 8"/>
          <p:cNvSpPr txBox="1">
            <a:spLocks/>
          </p:cNvSpPr>
          <p:nvPr/>
        </p:nvSpPr>
        <p:spPr>
          <a:xfrm>
            <a:off x="457200" y="557624"/>
            <a:ext cx="3987988"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Data and Methodologies </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sp>
        <p:nvSpPr>
          <p:cNvPr id="6" name="CasellaDiTesto 5"/>
          <p:cNvSpPr txBox="1"/>
          <p:nvPr/>
        </p:nvSpPr>
        <p:spPr>
          <a:xfrm>
            <a:off x="635000" y="1079500"/>
            <a:ext cx="7988300" cy="3539430"/>
          </a:xfrm>
          <a:prstGeom prst="rect">
            <a:avLst/>
          </a:prstGeom>
          <a:noFill/>
        </p:spPr>
        <p:txBody>
          <a:bodyPr wrap="square" rtlCol="0">
            <a:spAutoFit/>
          </a:bodyPr>
          <a:lstStyle/>
          <a:p>
            <a:r>
              <a:rPr lang="en-US" sz="1600" i="1" dirty="0" smtClean="0">
                <a:latin typeface="Times New Roman"/>
                <a:cs typeface="Times New Roman"/>
              </a:rPr>
              <a:t>Space Lag Model: </a:t>
            </a:r>
            <a:r>
              <a:rPr lang="en-US" sz="1600" dirty="0" err="1" smtClean="0">
                <a:latin typeface="Times New Roman"/>
                <a:cs typeface="Times New Roman"/>
              </a:rPr>
              <a:t>Anselin</a:t>
            </a:r>
            <a:r>
              <a:rPr lang="en-US" sz="1600" dirty="0" smtClean="0">
                <a:latin typeface="Times New Roman"/>
                <a:cs typeface="Times New Roman"/>
              </a:rPr>
              <a:t> et al. (2008)</a:t>
            </a:r>
          </a:p>
          <a:p>
            <a:pPr algn="just">
              <a:buFontTx/>
              <a:buChar char="-"/>
            </a:pPr>
            <a:r>
              <a:rPr lang="en-US" sz="1600" b="1" dirty="0" smtClean="0">
                <a:latin typeface="Times New Roman"/>
                <a:cs typeface="Times New Roman"/>
              </a:rPr>
              <a:t>Spatial weights </a:t>
            </a:r>
            <a:r>
              <a:rPr lang="en-US" sz="1600" dirty="0" smtClean="0">
                <a:latin typeface="Times New Roman"/>
                <a:cs typeface="Times New Roman"/>
              </a:rPr>
              <a:t>(contingency) </a:t>
            </a:r>
            <a:r>
              <a:rPr lang="en-US" sz="1600" b="1" dirty="0" smtClean="0">
                <a:latin typeface="Times New Roman"/>
                <a:cs typeface="Times New Roman"/>
              </a:rPr>
              <a:t>matrix</a:t>
            </a:r>
            <a:r>
              <a:rPr lang="en-US" sz="1600" dirty="0" smtClean="0">
                <a:latin typeface="Times New Roman"/>
                <a:cs typeface="Times New Roman"/>
              </a:rPr>
              <a:t> based on spatial proximity </a:t>
            </a:r>
          </a:p>
          <a:p>
            <a:pPr algn="just"/>
            <a:r>
              <a:rPr lang="en-US" sz="1600" dirty="0" smtClean="0">
                <a:latin typeface="Times New Roman"/>
                <a:cs typeface="Times New Roman"/>
              </a:rPr>
              <a:t>	a spatial weights matrix W is a N </a:t>
            </a:r>
            <a:r>
              <a:rPr lang="en-US" sz="1600" dirty="0" err="1" smtClean="0">
                <a:latin typeface="Times New Roman"/>
                <a:cs typeface="Times New Roman"/>
              </a:rPr>
              <a:t>x</a:t>
            </a:r>
            <a:r>
              <a:rPr lang="en-US" sz="1600" dirty="0" smtClean="0">
                <a:latin typeface="Times New Roman"/>
                <a:cs typeface="Times New Roman"/>
              </a:rPr>
              <a:t> N positive matrix in which row and columns 	correspond to the cross sectional observations. In this case the matrix is binary with </a:t>
            </a:r>
          </a:p>
          <a:p>
            <a:pPr algn="just"/>
            <a:r>
              <a:rPr lang="en-US" sz="1600" i="1" dirty="0" smtClean="0">
                <a:latin typeface="Times New Roman"/>
                <a:cs typeface="Times New Roman"/>
              </a:rPr>
              <a:t>	</a:t>
            </a:r>
            <a:r>
              <a:rPr lang="en-US" sz="1600" dirty="0" smtClean="0">
                <a:latin typeface="Times New Roman"/>
                <a:cs typeface="Times New Roman"/>
              </a:rPr>
              <a:t>equal to 1 when </a:t>
            </a:r>
            <a:r>
              <a:rPr lang="en-US" sz="1600" i="1" dirty="0" err="1" smtClean="0">
                <a:latin typeface="Times New Roman"/>
                <a:cs typeface="Times New Roman"/>
              </a:rPr>
              <a:t>i</a:t>
            </a:r>
            <a:r>
              <a:rPr lang="en-US" sz="1600" i="1" dirty="0" smtClean="0">
                <a:latin typeface="Times New Roman"/>
                <a:cs typeface="Times New Roman"/>
              </a:rPr>
              <a:t> </a:t>
            </a:r>
            <a:r>
              <a:rPr lang="en-US" sz="1600" dirty="0" smtClean="0">
                <a:latin typeface="Times New Roman"/>
                <a:cs typeface="Times New Roman"/>
              </a:rPr>
              <a:t>and </a:t>
            </a:r>
            <a:r>
              <a:rPr lang="en-US" sz="1600" i="1" dirty="0" err="1" smtClean="0">
                <a:latin typeface="Times New Roman"/>
                <a:cs typeface="Times New Roman"/>
              </a:rPr>
              <a:t>j</a:t>
            </a:r>
            <a:r>
              <a:rPr lang="en-US" sz="1600" i="1" dirty="0" smtClean="0">
                <a:latin typeface="Times New Roman"/>
                <a:cs typeface="Times New Roman"/>
              </a:rPr>
              <a:t> </a:t>
            </a:r>
            <a:r>
              <a:rPr lang="en-US" sz="1600" dirty="0" smtClean="0">
                <a:latin typeface="Times New Roman"/>
                <a:cs typeface="Times New Roman"/>
              </a:rPr>
              <a:t>are neighbors and equal to 0 when they are not. The matrix is then 	normalized, such that the elements in each row sum to 1.</a:t>
            </a:r>
          </a:p>
          <a:p>
            <a:pPr algn="just">
              <a:buFontTx/>
              <a:buChar char="-"/>
            </a:pPr>
            <a:r>
              <a:rPr lang="en-US" sz="1600" b="1" dirty="0" smtClean="0">
                <a:latin typeface="Times New Roman"/>
                <a:cs typeface="Times New Roman"/>
              </a:rPr>
              <a:t>Spatial lag operator </a:t>
            </a:r>
            <a:r>
              <a:rPr lang="en-US" sz="1600" dirty="0" smtClean="0">
                <a:latin typeface="Times New Roman"/>
                <a:cs typeface="Times New Roman"/>
              </a:rPr>
              <a:t>is constructed by creating a new variable that is equal to a weighted 	average of neighboring observations with the weights as specified in W. For a variable </a:t>
            </a:r>
            <a:r>
              <a:rPr lang="en-US" sz="1600" dirty="0" err="1" smtClean="0">
                <a:latin typeface="Times New Roman"/>
                <a:cs typeface="Times New Roman"/>
              </a:rPr>
              <a:t>z</a:t>
            </a:r>
            <a:endParaRPr lang="en-US" sz="1600" dirty="0" smtClean="0">
              <a:latin typeface="Times New Roman"/>
              <a:cs typeface="Times New Roman"/>
            </a:endParaRPr>
          </a:p>
          <a:p>
            <a:pPr lvl="1" algn="just"/>
            <a:r>
              <a:rPr lang="en-US" sz="1600" dirty="0" smtClean="0">
                <a:latin typeface="Times New Roman"/>
                <a:cs typeface="Times New Roman"/>
              </a:rPr>
              <a:t>I obtained</a:t>
            </a:r>
          </a:p>
          <a:p>
            <a:pPr lvl="1" algn="just"/>
            <a:r>
              <a:rPr lang="en-US" sz="1600" dirty="0" smtClean="0">
                <a:latin typeface="Times New Roman"/>
                <a:cs typeface="Times New Roman"/>
              </a:rPr>
              <a:t>The spatial lag operator of the dependent variable is then applied in the regression on the RHS. But since it is is endogenous (by construction) it has to be instrumented (IV or GMM) with the available exogenous instruments. The procedure suggested by </a:t>
            </a:r>
            <a:r>
              <a:rPr lang="en-US" sz="1600" dirty="0" err="1" smtClean="0">
                <a:latin typeface="Times New Roman"/>
                <a:cs typeface="Times New Roman"/>
              </a:rPr>
              <a:t>Anselin</a:t>
            </a:r>
            <a:r>
              <a:rPr lang="en-US" sz="1600" dirty="0" smtClean="0">
                <a:latin typeface="Times New Roman"/>
                <a:cs typeface="Times New Roman"/>
              </a:rPr>
              <a:t> et al. (2008) is to instrument             with the  spatial weights of all the other exogenous variables. 	</a:t>
            </a:r>
            <a:endParaRPr lang="en-US" sz="1600" dirty="0">
              <a:latin typeface="Times New Roman"/>
              <a:cs typeface="Times New Roman"/>
            </a:endParaRPr>
          </a:p>
        </p:txBody>
      </p:sp>
      <p:graphicFrame>
        <p:nvGraphicFramePr>
          <p:cNvPr id="7" name="Oggetto 6"/>
          <p:cNvGraphicFramePr>
            <a:graphicFrameLocks noChangeAspect="1"/>
          </p:cNvGraphicFramePr>
          <p:nvPr/>
        </p:nvGraphicFramePr>
        <p:xfrm>
          <a:off x="8051800" y="1902718"/>
          <a:ext cx="177800" cy="203200"/>
        </p:xfrm>
        <a:graphic>
          <a:graphicData uri="http://schemas.openxmlformats.org/presentationml/2006/ole">
            <p:oleObj spid="_x0000_s38914" name="Equation" r:id="rId3" imgW="177800" imgH="203200" progId="Equation.3">
              <p:embed/>
            </p:oleObj>
          </a:graphicData>
        </a:graphic>
      </p:graphicFrame>
      <p:graphicFrame>
        <p:nvGraphicFramePr>
          <p:cNvPr id="8" name="Oggetto 7"/>
          <p:cNvGraphicFramePr>
            <a:graphicFrameLocks noChangeAspect="1"/>
          </p:cNvGraphicFramePr>
          <p:nvPr/>
        </p:nvGraphicFramePr>
        <p:xfrm>
          <a:off x="2095500" y="3083024"/>
          <a:ext cx="558800" cy="279400"/>
        </p:xfrm>
        <a:graphic>
          <a:graphicData uri="http://schemas.openxmlformats.org/presentationml/2006/ole">
            <p:oleObj spid="_x0000_s38915" name="Equation" r:id="rId4" imgW="558800" imgH="279400" progId="Equation.3">
              <p:embed/>
            </p:oleObj>
          </a:graphicData>
        </a:graphic>
      </p:graphicFrame>
      <p:graphicFrame>
        <p:nvGraphicFramePr>
          <p:cNvPr id="38916" name="Object 4"/>
          <p:cNvGraphicFramePr>
            <a:graphicFrameLocks noChangeAspect="1"/>
          </p:cNvGraphicFramePr>
          <p:nvPr/>
        </p:nvGraphicFramePr>
        <p:xfrm>
          <a:off x="3517900" y="4051201"/>
          <a:ext cx="558800" cy="279400"/>
        </p:xfrm>
        <a:graphic>
          <a:graphicData uri="http://schemas.openxmlformats.org/presentationml/2006/ole">
            <p:oleObj spid="_x0000_s38916" name="Equation" r:id="rId5" imgW="558800" imgH="279400" progId="Equation.3">
              <p:embed/>
            </p:oleObj>
          </a:graphicData>
        </a:graphic>
      </p:graphicFrame>
      <p:sp>
        <p:nvSpPr>
          <p:cNvPr id="10" name="CasellaDiTesto 9"/>
          <p:cNvSpPr txBox="1"/>
          <p:nvPr/>
        </p:nvSpPr>
        <p:spPr>
          <a:xfrm>
            <a:off x="609600" y="4542730"/>
            <a:ext cx="8013700" cy="1815882"/>
          </a:xfrm>
          <a:prstGeom prst="rect">
            <a:avLst/>
          </a:prstGeom>
          <a:noFill/>
        </p:spPr>
        <p:txBody>
          <a:bodyPr wrap="square" rtlCol="0">
            <a:spAutoFit/>
          </a:bodyPr>
          <a:lstStyle/>
          <a:p>
            <a:r>
              <a:rPr lang="en-US" sz="1600" i="1" dirty="0" smtClean="0">
                <a:latin typeface="Times New Roman"/>
                <a:cs typeface="Times New Roman"/>
              </a:rPr>
              <a:t>GMM model estimates: </a:t>
            </a:r>
            <a:r>
              <a:rPr lang="en-US" sz="1600" dirty="0" smtClean="0">
                <a:latin typeface="Times New Roman"/>
                <a:cs typeface="Times New Roman"/>
              </a:rPr>
              <a:t>Arellano, Bond (1991) </a:t>
            </a:r>
          </a:p>
          <a:p>
            <a:pPr algn="just"/>
            <a:r>
              <a:rPr lang="en-US" sz="1600" dirty="0" smtClean="0">
                <a:latin typeface="Times New Roman"/>
                <a:cs typeface="Times New Roman"/>
              </a:rPr>
              <a:t>	Dynamic models of short panels (N&gt;&gt;T) cannot be efficiently estimated through OLS 	estimators because of </a:t>
            </a:r>
            <a:r>
              <a:rPr lang="en-US" sz="1600" dirty="0" err="1" smtClean="0">
                <a:latin typeface="Times New Roman"/>
                <a:cs typeface="Times New Roman"/>
              </a:rPr>
              <a:t>endogeneity</a:t>
            </a:r>
            <a:r>
              <a:rPr lang="en-US" sz="1600" dirty="0" smtClean="0">
                <a:latin typeface="Times New Roman"/>
                <a:cs typeface="Times New Roman"/>
              </a:rPr>
              <a:t> of the lag parameter. Arellano, Bond introduced GMM 	estimators that are based on the generalized method of moments and where the 	endogenous variable is instrumented with a set of internal instruments both in differences 	(GMM-diff) and in levels (GMM-sys), improving the efficiency and reliability of 	estimates.</a:t>
            </a:r>
            <a:endParaRPr lang="en-US" sz="1600" i="1"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p:txBody>
          <a:bodyPr/>
          <a:lstStyle/>
          <a:p>
            <a:r>
              <a:rPr lang="it-IT" smtClean="0"/>
              <a:t>Nuovo sviluppo industriale e politiche di sistema.  8-10 ottobre 2012, Artimino</a:t>
            </a:r>
            <a:endParaRPr lang="it-IT"/>
          </a:p>
        </p:txBody>
      </p:sp>
      <p:sp>
        <p:nvSpPr>
          <p:cNvPr id="7" name="Segnaposto numero diapositiva 6"/>
          <p:cNvSpPr>
            <a:spLocks noGrp="1"/>
          </p:cNvSpPr>
          <p:nvPr>
            <p:ph type="sldNum" sz="quarter" idx="12"/>
          </p:nvPr>
        </p:nvSpPr>
        <p:spPr/>
        <p:txBody>
          <a:bodyPr/>
          <a:lstStyle/>
          <a:p>
            <a:fld id="{2C7EA46E-9195-4C40-87F8-1FDFD0765E66}" type="slidenum">
              <a:rPr lang="it-IT" smtClean="0"/>
              <a:pPr/>
              <a:t>8</a:t>
            </a:fld>
            <a:endParaRPr lang="it-IT" dirty="0"/>
          </a:p>
        </p:txBody>
      </p:sp>
      <p:sp>
        <p:nvSpPr>
          <p:cNvPr id="10" name="Titolo 8"/>
          <p:cNvSpPr txBox="1">
            <a:spLocks/>
          </p:cNvSpPr>
          <p:nvPr/>
        </p:nvSpPr>
        <p:spPr>
          <a:xfrm>
            <a:off x="457200" y="557624"/>
            <a:ext cx="3987988"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Data and Methodologies (II)</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graphicFrame>
        <p:nvGraphicFramePr>
          <p:cNvPr id="13" name="Tabella 12"/>
          <p:cNvGraphicFramePr>
            <a:graphicFrameLocks noGrp="1"/>
          </p:cNvGraphicFramePr>
          <p:nvPr/>
        </p:nvGraphicFramePr>
        <p:xfrm>
          <a:off x="317500" y="1020769"/>
          <a:ext cx="6096000" cy="5674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sz="1400" noProof="0" smtClean="0">
                          <a:latin typeface="Times New Roman"/>
                          <a:cs typeface="Times New Roman"/>
                        </a:rPr>
                        <a:t>Variable</a:t>
                      </a:r>
                      <a:endParaRPr lang="en-US" sz="1400" noProof="0">
                        <a:latin typeface="Times New Roman"/>
                        <a:cs typeface="Times New Roman"/>
                      </a:endParaRPr>
                    </a:p>
                  </a:txBody>
                  <a:tcPr/>
                </a:tc>
                <a:tc>
                  <a:txBody>
                    <a:bodyPr/>
                    <a:lstStyle/>
                    <a:p>
                      <a:pPr algn="ctr"/>
                      <a:r>
                        <a:rPr lang="en-US" sz="1400" b="1" kern="1200" noProof="0" dirty="0" smtClean="0">
                          <a:solidFill>
                            <a:schemeClr val="lt1"/>
                          </a:solidFill>
                          <a:latin typeface="Times New Roman"/>
                          <a:ea typeface="+mn-ea"/>
                          <a:cs typeface="Times New Roman"/>
                        </a:rPr>
                        <a:t>Description </a:t>
                      </a:r>
                    </a:p>
                  </a:txBody>
                  <a:tcPr/>
                </a:tc>
                <a:tc>
                  <a:txBody>
                    <a:bodyPr/>
                    <a:lstStyle/>
                    <a:p>
                      <a:pPr algn="ctr"/>
                      <a:r>
                        <a:rPr lang="en-US" sz="1400" b="1" kern="1200" noProof="0" dirty="0" smtClean="0">
                          <a:solidFill>
                            <a:schemeClr val="lt1"/>
                          </a:solidFill>
                          <a:latin typeface="Times New Roman"/>
                          <a:ea typeface="+mn-ea"/>
                          <a:cs typeface="Times New Roman"/>
                        </a:rPr>
                        <a:t>Source</a:t>
                      </a:r>
                    </a:p>
                  </a:txBody>
                  <a:tcPr/>
                </a:tc>
                <a:tc>
                  <a:txBody>
                    <a:bodyPr/>
                    <a:lstStyle/>
                    <a:p>
                      <a:pPr algn="ctr"/>
                      <a:r>
                        <a:rPr lang="en-US" sz="1400" b="1" kern="1200" noProof="0" dirty="0" smtClean="0">
                          <a:solidFill>
                            <a:schemeClr val="lt1"/>
                          </a:solidFill>
                          <a:latin typeface="Times New Roman"/>
                          <a:ea typeface="+mn-ea"/>
                          <a:cs typeface="Times New Roman"/>
                        </a:rPr>
                        <a:t>Status</a:t>
                      </a:r>
                    </a:p>
                  </a:txBody>
                  <a:tcPr/>
                </a:tc>
              </a:tr>
              <a:tr h="370840">
                <a:tc>
                  <a:txBody>
                    <a:bodyPr/>
                    <a:lstStyle/>
                    <a:p>
                      <a:pPr algn="ctr"/>
                      <a:r>
                        <a:rPr lang="en-US" sz="1200" noProof="0" dirty="0" smtClean="0">
                          <a:latin typeface="Times New Roman"/>
                          <a:cs typeface="Times New Roman"/>
                        </a:rPr>
                        <a:t>self-employment</a:t>
                      </a:r>
                      <a:endParaRPr lang="en-US" sz="1200" noProof="0" dirty="0">
                        <a:latin typeface="Times New Roman"/>
                        <a:cs typeface="Times New Roman"/>
                      </a:endParaRPr>
                    </a:p>
                  </a:txBody>
                  <a:tcPr anchor="ctr"/>
                </a:tc>
                <a:tc>
                  <a:txBody>
                    <a:bodyPr/>
                    <a:lstStyle/>
                    <a:p>
                      <a:pPr algn="ctr"/>
                      <a:r>
                        <a:rPr lang="en-US" sz="1200" noProof="0" dirty="0" smtClean="0">
                          <a:latin typeface="Times New Roman"/>
                          <a:cs typeface="Times New Roman"/>
                        </a:rPr>
                        <a:t>N.</a:t>
                      </a:r>
                      <a:r>
                        <a:rPr lang="en-US" sz="1200" baseline="0" noProof="0" dirty="0" smtClean="0">
                          <a:latin typeface="Times New Roman"/>
                          <a:cs typeface="Times New Roman"/>
                        </a:rPr>
                        <a:t> of records in the “non-employer statistics” register over population </a:t>
                      </a:r>
                      <a:endParaRPr lang="en-US" sz="1200" noProof="0" dirty="0">
                        <a:latin typeface="Times New Roman"/>
                        <a:cs typeface="Times New Roman"/>
                      </a:endParaRPr>
                    </a:p>
                  </a:txBody>
                  <a:tcPr/>
                </a:tc>
                <a:tc>
                  <a:txBody>
                    <a:bodyPr/>
                    <a:lstStyle/>
                    <a:p>
                      <a:pPr algn="ctr"/>
                      <a:r>
                        <a:rPr lang="en-US" sz="1200" noProof="0" dirty="0" smtClean="0">
                          <a:latin typeface="Times New Roman"/>
                          <a:cs typeface="Times New Roman"/>
                        </a:rPr>
                        <a:t>Census Statistics US</a:t>
                      </a:r>
                      <a:endParaRPr lang="en-US" sz="1200" noProof="0" dirty="0">
                        <a:latin typeface="Times New Roman"/>
                        <a:cs typeface="Times New Roman"/>
                      </a:endParaRPr>
                    </a:p>
                  </a:txBody>
                  <a:tcPr/>
                </a:tc>
                <a:tc>
                  <a:txBody>
                    <a:bodyPr/>
                    <a:lstStyle/>
                    <a:p>
                      <a:pPr algn="ctr"/>
                      <a:r>
                        <a:rPr lang="en-US" sz="1200" b="1" noProof="0" dirty="0" smtClean="0">
                          <a:latin typeface="Times New Roman"/>
                          <a:cs typeface="Times New Roman"/>
                        </a:rPr>
                        <a:t>Dependent</a:t>
                      </a:r>
                      <a:r>
                        <a:rPr lang="en-US" sz="1200" b="1" baseline="0" noProof="0" dirty="0" smtClean="0">
                          <a:latin typeface="Times New Roman"/>
                          <a:cs typeface="Times New Roman"/>
                        </a:rPr>
                        <a:t> variable</a:t>
                      </a:r>
                      <a:endParaRPr lang="en-US" sz="1200" b="1" noProof="0" dirty="0">
                        <a:latin typeface="Times New Roman"/>
                        <a:cs typeface="Times New Roman"/>
                      </a:endParaRPr>
                    </a:p>
                  </a:txBody>
                  <a:tcPr/>
                </a:tc>
              </a:tr>
              <a:tr h="370840">
                <a:tc>
                  <a:txBody>
                    <a:bodyPr/>
                    <a:lstStyle/>
                    <a:p>
                      <a:pPr algn="ctr"/>
                      <a:r>
                        <a:rPr lang="en-US" sz="1200" kern="1200" noProof="0" dirty="0" smtClean="0">
                          <a:solidFill>
                            <a:schemeClr val="dk1"/>
                          </a:solidFill>
                          <a:latin typeface="Times New Roman"/>
                          <a:ea typeface="+mn-ea"/>
                          <a:cs typeface="Times New Roman"/>
                        </a:rPr>
                        <a:t>internet</a:t>
                      </a:r>
                    </a:p>
                  </a:txBody>
                  <a:tcPr anchor="ctr"/>
                </a:tc>
                <a:tc>
                  <a:txBody>
                    <a:bodyPr/>
                    <a:lstStyle/>
                    <a:p>
                      <a:pPr algn="ctr"/>
                      <a:r>
                        <a:rPr lang="en-US" sz="1200" noProof="0" dirty="0" smtClean="0">
                          <a:latin typeface="Times New Roman"/>
                          <a:cs typeface="Times New Roman"/>
                        </a:rPr>
                        <a:t>Average</a:t>
                      </a:r>
                      <a:r>
                        <a:rPr lang="en-US" sz="1200" baseline="0" noProof="0" dirty="0" smtClean="0">
                          <a:latin typeface="Times New Roman"/>
                          <a:cs typeface="Times New Roman"/>
                        </a:rPr>
                        <a:t> number of Internet providers (faster than 200 kbps)</a:t>
                      </a:r>
                      <a:endParaRPr lang="en-US" sz="1200" noProof="0" dirty="0">
                        <a:latin typeface="Times New Roman"/>
                        <a:cs typeface="Times New Roman"/>
                      </a:endParaRPr>
                    </a:p>
                  </a:txBody>
                  <a:tcPr/>
                </a:tc>
                <a:tc>
                  <a:txBody>
                    <a:bodyPr/>
                    <a:lstStyle/>
                    <a:p>
                      <a:pPr algn="ctr"/>
                      <a:r>
                        <a:rPr lang="en-US" sz="1200" noProof="0" dirty="0" smtClean="0">
                          <a:latin typeface="Times New Roman"/>
                          <a:cs typeface="Times New Roman"/>
                        </a:rPr>
                        <a:t>Federal Communication</a:t>
                      </a:r>
                      <a:r>
                        <a:rPr lang="en-US" sz="1200" baseline="0" noProof="0" dirty="0" smtClean="0">
                          <a:latin typeface="Times New Roman"/>
                          <a:cs typeface="Times New Roman"/>
                        </a:rPr>
                        <a:t> Commission (Form 477)</a:t>
                      </a:r>
                      <a:endParaRPr lang="en-US" sz="1200" noProof="0" dirty="0">
                        <a:latin typeface="Times New Roman"/>
                        <a:cs typeface="Times New Roman"/>
                      </a:endParaRPr>
                    </a:p>
                  </a:txBody>
                  <a:tcPr/>
                </a:tc>
                <a:tc>
                  <a:txBody>
                    <a:bodyPr/>
                    <a:lstStyle/>
                    <a:p>
                      <a:pPr algn="ctr"/>
                      <a:r>
                        <a:rPr lang="en-US" sz="1200" noProof="0" dirty="0" smtClean="0">
                          <a:latin typeface="Times New Roman"/>
                          <a:cs typeface="Times New Roman"/>
                        </a:rPr>
                        <a:t>Independent</a:t>
                      </a:r>
                      <a:r>
                        <a:rPr lang="en-US" sz="1200" baseline="0" noProof="0" dirty="0" smtClean="0">
                          <a:latin typeface="Times New Roman"/>
                          <a:cs typeface="Times New Roman"/>
                        </a:rPr>
                        <a:t> variable</a:t>
                      </a:r>
                      <a:endParaRPr lang="en-US" sz="1200" noProof="0" dirty="0">
                        <a:latin typeface="Times New Roman"/>
                        <a:cs typeface="Times New Roman"/>
                      </a:endParaRPr>
                    </a:p>
                  </a:txBody>
                  <a:tcPr/>
                </a:tc>
              </a:tr>
              <a:tr h="370840">
                <a:tc>
                  <a:txBody>
                    <a:bodyPr/>
                    <a:lstStyle/>
                    <a:p>
                      <a:pPr algn="ctr"/>
                      <a:r>
                        <a:rPr lang="en-US" sz="1200" kern="1200" noProof="0" dirty="0" smtClean="0">
                          <a:solidFill>
                            <a:schemeClr val="dk1"/>
                          </a:solidFill>
                          <a:latin typeface="Times New Roman"/>
                          <a:ea typeface="+mn-ea"/>
                          <a:cs typeface="Times New Roman"/>
                        </a:rPr>
                        <a:t>income</a:t>
                      </a:r>
                    </a:p>
                  </a:txBody>
                  <a:tcPr anchor="ctr"/>
                </a:tc>
                <a:tc>
                  <a:txBody>
                    <a:bodyPr/>
                    <a:lstStyle/>
                    <a:p>
                      <a:pPr algn="ctr"/>
                      <a:r>
                        <a:rPr lang="en-US" sz="1200" noProof="0" dirty="0" smtClean="0">
                          <a:latin typeface="Times New Roman"/>
                          <a:cs typeface="Times New Roman"/>
                        </a:rPr>
                        <a:t>Per</a:t>
                      </a:r>
                      <a:r>
                        <a:rPr lang="en-US" sz="1200" baseline="0" noProof="0" dirty="0" smtClean="0">
                          <a:latin typeface="Times New Roman"/>
                          <a:cs typeface="Times New Roman"/>
                        </a:rPr>
                        <a:t> capita average income </a:t>
                      </a:r>
                      <a:endParaRPr lang="en-US" sz="1200" noProof="0" dirty="0">
                        <a:latin typeface="Times New Roman"/>
                        <a:cs typeface="Times New Roman"/>
                      </a:endParaRPr>
                    </a:p>
                  </a:txBody>
                  <a:tcPr/>
                </a:tc>
                <a:tc>
                  <a:txBody>
                    <a:bodyPr/>
                    <a:lstStyle/>
                    <a:p>
                      <a:pPr algn="ctr"/>
                      <a:r>
                        <a:rPr lang="en-US" sz="1200" noProof="0" dirty="0" smtClean="0">
                          <a:latin typeface="Times New Roman"/>
                          <a:cs typeface="Times New Roman"/>
                        </a:rPr>
                        <a:t>Bureau</a:t>
                      </a:r>
                      <a:r>
                        <a:rPr lang="en-US" sz="1200" baseline="0" noProof="0" dirty="0" smtClean="0">
                          <a:latin typeface="Times New Roman"/>
                          <a:cs typeface="Times New Roman"/>
                        </a:rPr>
                        <a:t> of economic analysis – U.S. Department of Commerce</a:t>
                      </a:r>
                      <a:endParaRPr lang="en-US" sz="1200" noProof="0" dirty="0">
                        <a:latin typeface="Times New Roman"/>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a:cs typeface="Times New Roman"/>
                        </a:rPr>
                        <a:t>Independent</a:t>
                      </a:r>
                      <a:r>
                        <a:rPr lang="en-US" sz="1200" baseline="0" noProof="0" dirty="0" smtClean="0">
                          <a:latin typeface="Times New Roman"/>
                          <a:cs typeface="Times New Roman"/>
                        </a:rPr>
                        <a:t> variable</a:t>
                      </a:r>
                      <a:endParaRPr lang="en-US" sz="1200" noProof="0" dirty="0" smtClean="0">
                        <a:latin typeface="Times New Roman"/>
                        <a:cs typeface="Times New Roman"/>
                      </a:endParaRPr>
                    </a:p>
                    <a:p>
                      <a:endParaRPr lang="en-US" sz="1200" noProof="0" dirty="0">
                        <a:latin typeface="Times New Roman"/>
                        <a:cs typeface="Times New Roman"/>
                      </a:endParaRPr>
                    </a:p>
                  </a:txBody>
                  <a:tcPr/>
                </a:tc>
              </a:tr>
              <a:tr h="370840">
                <a:tc>
                  <a:txBody>
                    <a:bodyPr/>
                    <a:lstStyle/>
                    <a:p>
                      <a:pPr algn="ctr"/>
                      <a:r>
                        <a:rPr lang="en-US" sz="1200" kern="1200" noProof="0" dirty="0" smtClean="0">
                          <a:solidFill>
                            <a:schemeClr val="dk1"/>
                          </a:solidFill>
                          <a:latin typeface="Times New Roman"/>
                          <a:ea typeface="+mn-ea"/>
                          <a:cs typeface="Times New Roman"/>
                        </a:rPr>
                        <a:t>education</a:t>
                      </a:r>
                    </a:p>
                  </a:txBody>
                  <a:tcPr anchor="ctr"/>
                </a:tc>
                <a:tc>
                  <a:txBody>
                    <a:bodyPr/>
                    <a:lstStyle/>
                    <a:p>
                      <a:pPr algn="ctr"/>
                      <a:r>
                        <a:rPr lang="en-US" sz="1200" noProof="0" dirty="0" smtClean="0">
                          <a:latin typeface="Times New Roman"/>
                          <a:cs typeface="Times New Roman"/>
                        </a:rPr>
                        <a:t>Per</a:t>
                      </a:r>
                      <a:r>
                        <a:rPr lang="en-US" sz="1200" baseline="0" noProof="0" dirty="0" smtClean="0">
                          <a:latin typeface="Times New Roman"/>
                          <a:cs typeface="Times New Roman"/>
                        </a:rPr>
                        <a:t> capita federal spending in education</a:t>
                      </a:r>
                      <a:endParaRPr lang="en-US" sz="1200" noProof="0" dirty="0">
                        <a:latin typeface="Times New Roman"/>
                        <a:cs typeface="Times New Roman"/>
                      </a:endParaRPr>
                    </a:p>
                  </a:txBody>
                  <a:tcPr/>
                </a:tc>
                <a:tc>
                  <a:txBody>
                    <a:bodyPr/>
                    <a:lstStyle/>
                    <a:p>
                      <a:pPr algn="ctr"/>
                      <a:r>
                        <a:rPr lang="en-US" sz="1200" noProof="0" dirty="0" smtClean="0">
                          <a:latin typeface="Times New Roman"/>
                          <a:cs typeface="Times New Roman"/>
                        </a:rPr>
                        <a:t>U.S.</a:t>
                      </a:r>
                      <a:r>
                        <a:rPr lang="en-US" sz="1200" baseline="0" noProof="0" dirty="0" smtClean="0">
                          <a:latin typeface="Times New Roman"/>
                          <a:cs typeface="Times New Roman"/>
                        </a:rPr>
                        <a:t> Census Bureau – Federal, State and Local Governments – Consolidated Federal Fund Report</a:t>
                      </a:r>
                      <a:endParaRPr lang="en-US" sz="1200" noProof="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a:cs typeface="Times New Roman"/>
                        </a:rPr>
                        <a:t>Independent</a:t>
                      </a:r>
                      <a:r>
                        <a:rPr lang="en-US" sz="1200" baseline="0" noProof="0" dirty="0" smtClean="0">
                          <a:latin typeface="Times New Roman"/>
                          <a:cs typeface="Times New Roman"/>
                        </a:rPr>
                        <a:t> variable</a:t>
                      </a:r>
                      <a:endParaRPr lang="en-US" sz="1200" noProof="0" dirty="0" smtClean="0">
                        <a:latin typeface="Times New Roman"/>
                        <a:cs typeface="Times New Roman"/>
                      </a:endParaRPr>
                    </a:p>
                    <a:p>
                      <a:endParaRPr lang="en-US" sz="1200" noProof="0" dirty="0">
                        <a:latin typeface="Times New Roman"/>
                        <a:cs typeface="Times New Roman"/>
                      </a:endParaRPr>
                    </a:p>
                  </a:txBody>
                  <a:tcPr/>
                </a:tc>
              </a:tr>
              <a:tr h="370840">
                <a:tc>
                  <a:txBody>
                    <a:bodyPr/>
                    <a:lstStyle/>
                    <a:p>
                      <a:pPr algn="ctr"/>
                      <a:r>
                        <a:rPr lang="en-US" sz="1200" kern="1200" noProof="0" dirty="0" smtClean="0">
                          <a:solidFill>
                            <a:schemeClr val="dk1"/>
                          </a:solidFill>
                          <a:latin typeface="Times New Roman"/>
                          <a:ea typeface="+mn-ea"/>
                          <a:cs typeface="Times New Roman"/>
                        </a:rPr>
                        <a:t>population</a:t>
                      </a:r>
                    </a:p>
                  </a:txBody>
                  <a:tcPr anchor="ctr"/>
                </a:tc>
                <a:tc>
                  <a:txBody>
                    <a:bodyPr/>
                    <a:lstStyle/>
                    <a:p>
                      <a:pPr algn="ctr"/>
                      <a:r>
                        <a:rPr lang="en-US" sz="1200" noProof="0" dirty="0" smtClean="0">
                          <a:latin typeface="Times New Roman"/>
                          <a:cs typeface="Times New Roman"/>
                        </a:rPr>
                        <a:t>population size </a:t>
                      </a:r>
                      <a:endParaRPr lang="en-US" sz="1200" noProof="0" dirty="0">
                        <a:latin typeface="Times New Roman"/>
                        <a:cs typeface="Times New Roman"/>
                      </a:endParaRPr>
                    </a:p>
                  </a:txBody>
                  <a:tcPr/>
                </a:tc>
                <a:tc>
                  <a:txBody>
                    <a:bodyPr/>
                    <a:lstStyle/>
                    <a:p>
                      <a:pPr algn="ctr"/>
                      <a:r>
                        <a:rPr lang="en-US" sz="1200" noProof="0" dirty="0" smtClean="0">
                          <a:latin typeface="Times New Roman"/>
                          <a:cs typeface="Times New Roman"/>
                        </a:rPr>
                        <a:t>Bureau of economic analysis</a:t>
                      </a:r>
                      <a:r>
                        <a:rPr lang="en-US" sz="1200" baseline="0" noProof="0" dirty="0" smtClean="0">
                          <a:latin typeface="Times New Roman"/>
                          <a:cs typeface="Times New Roman"/>
                        </a:rPr>
                        <a:t> – U.S. Department of Commerce</a:t>
                      </a:r>
                      <a:endParaRPr lang="en-US" sz="1200" noProof="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a:cs typeface="Times New Roman"/>
                        </a:rPr>
                        <a:t>Independent</a:t>
                      </a:r>
                      <a:r>
                        <a:rPr lang="en-US" sz="1200" baseline="0" noProof="0" dirty="0" smtClean="0">
                          <a:latin typeface="Times New Roman"/>
                          <a:cs typeface="Times New Roman"/>
                        </a:rPr>
                        <a:t> variable</a:t>
                      </a:r>
                      <a:endParaRPr lang="en-US" sz="1200" noProof="0" dirty="0" smtClean="0">
                        <a:latin typeface="Times New Roman"/>
                        <a:cs typeface="Times New Roman"/>
                      </a:endParaRPr>
                    </a:p>
                    <a:p>
                      <a:endParaRPr lang="en-US" sz="1200" noProof="0" dirty="0">
                        <a:latin typeface="Times New Roman"/>
                        <a:cs typeface="Times New Roman"/>
                      </a:endParaRPr>
                    </a:p>
                  </a:txBody>
                  <a:tcPr/>
                </a:tc>
              </a:tr>
              <a:tr h="370840">
                <a:tc>
                  <a:txBody>
                    <a:bodyPr/>
                    <a:lstStyle/>
                    <a:p>
                      <a:pPr algn="ctr"/>
                      <a:r>
                        <a:rPr lang="en-US" sz="1200" kern="1200" noProof="0" dirty="0" smtClean="0">
                          <a:solidFill>
                            <a:schemeClr val="dk1"/>
                          </a:solidFill>
                          <a:latin typeface="Times New Roman"/>
                          <a:ea typeface="+mn-ea"/>
                          <a:cs typeface="Times New Roman"/>
                        </a:rPr>
                        <a:t>compensation</a:t>
                      </a:r>
                    </a:p>
                  </a:txBody>
                  <a:tcPr anchor="ctr"/>
                </a:tc>
                <a:tc>
                  <a:txBody>
                    <a:bodyPr/>
                    <a:lstStyle/>
                    <a:p>
                      <a:r>
                        <a:rPr lang="en-US" sz="1200" noProof="0" dirty="0" smtClean="0">
                          <a:latin typeface="Times New Roman"/>
                          <a:cs typeface="Times New Roman"/>
                        </a:rPr>
                        <a:t>per</a:t>
                      </a:r>
                      <a:r>
                        <a:rPr lang="en-US" sz="1200" baseline="0" noProof="0" dirty="0" smtClean="0">
                          <a:latin typeface="Times New Roman"/>
                          <a:cs typeface="Times New Roman"/>
                        </a:rPr>
                        <a:t> capita wage level</a:t>
                      </a:r>
                      <a:endParaRPr lang="en-US" sz="1200" noProof="0" dirty="0">
                        <a:latin typeface="Times New Roman"/>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a:cs typeface="Times New Roman"/>
                        </a:rPr>
                        <a:t>Bureau of economic analysis</a:t>
                      </a:r>
                      <a:r>
                        <a:rPr lang="en-US" sz="1200" baseline="0" noProof="0" dirty="0" smtClean="0">
                          <a:latin typeface="Times New Roman"/>
                          <a:cs typeface="Times New Roman"/>
                        </a:rPr>
                        <a:t> – U.S. Department of Commerce</a:t>
                      </a:r>
                      <a:endParaRPr lang="en-US" sz="1200" noProof="0" dirty="0" smtClean="0">
                        <a:latin typeface="Times New Roman"/>
                        <a:cs typeface="Times New Roman"/>
                      </a:endParaRPr>
                    </a:p>
                    <a:p>
                      <a:pPr algn="ctr"/>
                      <a:endParaRPr lang="en-US" sz="1200" noProof="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a:cs typeface="Times New Roman"/>
                        </a:rPr>
                        <a:t>Independent</a:t>
                      </a:r>
                      <a:r>
                        <a:rPr lang="en-US" sz="1200" baseline="0" noProof="0" dirty="0" smtClean="0">
                          <a:latin typeface="Times New Roman"/>
                          <a:cs typeface="Times New Roman"/>
                        </a:rPr>
                        <a:t> variable</a:t>
                      </a:r>
                      <a:endParaRPr lang="en-US" sz="1200" noProof="0" dirty="0" smtClean="0">
                        <a:latin typeface="Times New Roman"/>
                        <a:cs typeface="Times New Roman"/>
                      </a:endParaRPr>
                    </a:p>
                    <a:p>
                      <a:endParaRPr lang="en-US" sz="1200" noProof="0" dirty="0">
                        <a:latin typeface="Times New Roman"/>
                        <a:cs typeface="Times New Roman"/>
                      </a:endParaRPr>
                    </a:p>
                  </a:txBody>
                  <a:tcPr/>
                </a:tc>
              </a:tr>
            </a:tbl>
          </a:graphicData>
        </a:graphic>
      </p:graphicFrame>
      <p:sp>
        <p:nvSpPr>
          <p:cNvPr id="8" name="CasellaDiTesto 7"/>
          <p:cNvSpPr txBox="1"/>
          <p:nvPr/>
        </p:nvSpPr>
        <p:spPr>
          <a:xfrm>
            <a:off x="6553200" y="1663700"/>
            <a:ext cx="2374900" cy="2462213"/>
          </a:xfrm>
          <a:prstGeom prst="rect">
            <a:avLst/>
          </a:prstGeom>
          <a:noFill/>
        </p:spPr>
        <p:txBody>
          <a:bodyPr wrap="square" rtlCol="0">
            <a:spAutoFit/>
          </a:bodyPr>
          <a:lstStyle/>
          <a:p>
            <a:pPr algn="just">
              <a:buFont typeface="Arial"/>
              <a:buChar char="•"/>
            </a:pPr>
            <a:r>
              <a:rPr lang="en-US" sz="1400" u="sng" dirty="0" smtClean="0">
                <a:latin typeface="Times New Roman"/>
                <a:cs typeface="Times New Roman"/>
              </a:rPr>
              <a:t>Units of analysis:</a:t>
            </a:r>
            <a:r>
              <a:rPr lang="en-US" sz="1400" dirty="0" smtClean="0">
                <a:latin typeface="Times New Roman"/>
                <a:cs typeface="Times New Roman"/>
              </a:rPr>
              <a:t> NY State’s counties </a:t>
            </a:r>
            <a:r>
              <a:rPr lang="en-US" sz="1400" u="sng" dirty="0" smtClean="0">
                <a:latin typeface="Times New Roman"/>
                <a:cs typeface="Times New Roman"/>
              </a:rPr>
              <a:t> </a:t>
            </a:r>
          </a:p>
          <a:p>
            <a:pPr algn="just">
              <a:buFont typeface="Arial"/>
              <a:buChar char="•"/>
            </a:pPr>
            <a:r>
              <a:rPr lang="en-US" sz="1400" u="sng" dirty="0" smtClean="0">
                <a:latin typeface="Times New Roman"/>
                <a:cs typeface="Times New Roman"/>
              </a:rPr>
              <a:t>Time span:</a:t>
            </a:r>
            <a:r>
              <a:rPr lang="en-US" sz="1400" dirty="0" smtClean="0">
                <a:latin typeface="Times New Roman"/>
                <a:cs typeface="Times New Roman"/>
              </a:rPr>
              <a:t>  2002 – 2009 </a:t>
            </a:r>
          </a:p>
          <a:p>
            <a:pPr algn="just">
              <a:buFont typeface="Arial"/>
              <a:buChar char="•"/>
            </a:pPr>
            <a:endParaRPr lang="en-US" sz="1400" u="sng" dirty="0" smtClean="0">
              <a:latin typeface="Times New Roman"/>
              <a:cs typeface="Times New Roman"/>
            </a:endParaRPr>
          </a:p>
          <a:p>
            <a:pPr algn="just"/>
            <a:r>
              <a:rPr lang="en-US" sz="1400" u="sng" dirty="0" smtClean="0">
                <a:latin typeface="Times New Roman"/>
                <a:cs typeface="Times New Roman"/>
              </a:rPr>
              <a:t>Models explored:</a:t>
            </a:r>
            <a:endParaRPr lang="en-US" sz="1400" dirty="0" smtClean="0">
              <a:latin typeface="Times New Roman"/>
              <a:cs typeface="Times New Roman"/>
            </a:endParaRPr>
          </a:p>
          <a:p>
            <a:pPr algn="just">
              <a:buFont typeface="Arial"/>
              <a:buChar char="•"/>
            </a:pPr>
            <a:r>
              <a:rPr lang="en-US" sz="1400" dirty="0" smtClean="0">
                <a:latin typeface="Times New Roman"/>
                <a:cs typeface="Times New Roman"/>
              </a:rPr>
              <a:t>POLS (pooled OLS)</a:t>
            </a:r>
          </a:p>
          <a:p>
            <a:pPr algn="just">
              <a:buFont typeface="Arial"/>
              <a:buChar char="•"/>
            </a:pPr>
            <a:r>
              <a:rPr lang="en-US" sz="1400" dirty="0" smtClean="0">
                <a:latin typeface="Times New Roman"/>
                <a:cs typeface="Times New Roman"/>
              </a:rPr>
              <a:t>FE (fixed effects)</a:t>
            </a:r>
          </a:p>
          <a:p>
            <a:pPr algn="just">
              <a:buFont typeface="Arial"/>
              <a:buChar char="•"/>
            </a:pPr>
            <a:r>
              <a:rPr lang="en-US" sz="1400" dirty="0" smtClean="0">
                <a:latin typeface="Times New Roman"/>
                <a:cs typeface="Times New Roman"/>
              </a:rPr>
              <a:t>RE (random effects)</a:t>
            </a:r>
          </a:p>
          <a:p>
            <a:pPr algn="just">
              <a:buFont typeface="Arial"/>
              <a:buChar char="•"/>
            </a:pPr>
            <a:r>
              <a:rPr lang="en-US" sz="1400" dirty="0" smtClean="0">
                <a:latin typeface="Times New Roman"/>
                <a:cs typeface="Times New Roman"/>
              </a:rPr>
              <a:t>IV (instrumental approach)</a:t>
            </a:r>
          </a:p>
          <a:p>
            <a:pPr algn="just">
              <a:buFont typeface="Arial"/>
              <a:buChar char="•"/>
            </a:pPr>
            <a:r>
              <a:rPr lang="en-US" sz="1400" dirty="0" smtClean="0">
                <a:latin typeface="Times New Roman"/>
                <a:cs typeface="Times New Roman"/>
              </a:rPr>
              <a:t>GMM (generalized method of moments) </a:t>
            </a:r>
            <a:endParaRPr lang="en-US" sz="1400" dirty="0">
              <a:latin typeface="Times New Roman"/>
              <a:cs typeface="Times New Roman"/>
            </a:endParaRPr>
          </a:p>
        </p:txBody>
      </p:sp>
      <p:cxnSp>
        <p:nvCxnSpPr>
          <p:cNvPr id="11" name="Connettore 2 10"/>
          <p:cNvCxnSpPr>
            <a:stCxn id="8" idx="2"/>
          </p:cNvCxnSpPr>
          <p:nvPr/>
        </p:nvCxnSpPr>
        <p:spPr>
          <a:xfrm rot="16200000" flipH="1">
            <a:off x="7517605" y="4348957"/>
            <a:ext cx="446884" cy="795"/>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6553995" y="4678362"/>
            <a:ext cx="2374900" cy="954107"/>
          </a:xfrm>
          <a:prstGeom prst="rect">
            <a:avLst/>
          </a:prstGeom>
          <a:noFill/>
        </p:spPr>
        <p:txBody>
          <a:bodyPr wrap="square" rtlCol="0">
            <a:spAutoFit/>
          </a:bodyPr>
          <a:lstStyle/>
          <a:p>
            <a:pPr algn="ctr"/>
            <a:r>
              <a:rPr lang="en-US" sz="1400" u="sng" dirty="0" smtClean="0">
                <a:latin typeface="Times New Roman"/>
                <a:cs typeface="Times New Roman"/>
              </a:rPr>
              <a:t>Look for stability of parameters</a:t>
            </a:r>
          </a:p>
          <a:p>
            <a:pPr algn="ctr"/>
            <a:endParaRPr lang="en-US" sz="1400" u="sng" dirty="0" smtClean="0">
              <a:latin typeface="Times New Roman"/>
              <a:cs typeface="Times New Roman"/>
            </a:endParaRPr>
          </a:p>
          <a:p>
            <a:pPr algn="ctr"/>
            <a:r>
              <a:rPr lang="en-US" sz="1400" b="1" u="sng" dirty="0" err="1" smtClean="0">
                <a:latin typeface="Times New Roman"/>
                <a:cs typeface="Times New Roman"/>
              </a:rPr>
              <a:t>endogeneity</a:t>
            </a:r>
            <a:endParaRPr lang="en-US" sz="1400" b="1" u="sng"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r>
              <a:rPr lang="it-IT" smtClean="0"/>
              <a:t>10 ottobre 2012</a:t>
            </a:r>
            <a:endParaRPr lang="it-IT"/>
          </a:p>
        </p:txBody>
      </p:sp>
      <p:sp>
        <p:nvSpPr>
          <p:cNvPr id="6" name="Segnaposto piè di pagina 5"/>
          <p:cNvSpPr>
            <a:spLocks noGrp="1"/>
          </p:cNvSpPr>
          <p:nvPr>
            <p:ph type="ftr" sz="quarter" idx="11"/>
          </p:nvPr>
        </p:nvSpPr>
        <p:spPr>
          <a:xfrm>
            <a:off x="2311400" y="6356350"/>
            <a:ext cx="5029200" cy="365125"/>
          </a:xfrm>
        </p:spPr>
        <p:txBody>
          <a:bodyPr/>
          <a:lstStyle/>
          <a:p>
            <a:r>
              <a:rPr lang="it-IT" dirty="0" smtClean="0"/>
              <a:t>Nuovo sviluppo industriale e politiche di sistema.  8-10 ottobre 2012, </a:t>
            </a:r>
            <a:r>
              <a:rPr lang="it-IT" dirty="0" err="1" smtClean="0"/>
              <a:t>Artimino</a:t>
            </a:r>
            <a:endParaRPr lang="it-IT" dirty="0"/>
          </a:p>
        </p:txBody>
      </p:sp>
      <p:sp>
        <p:nvSpPr>
          <p:cNvPr id="7" name="Segnaposto numero diapositiva 6"/>
          <p:cNvSpPr>
            <a:spLocks noGrp="1"/>
          </p:cNvSpPr>
          <p:nvPr>
            <p:ph type="sldNum" sz="quarter" idx="12"/>
          </p:nvPr>
        </p:nvSpPr>
        <p:spPr/>
        <p:txBody>
          <a:bodyPr/>
          <a:lstStyle/>
          <a:p>
            <a:fld id="{2C7EA46E-9195-4C40-87F8-1FDFD0765E66}" type="slidenum">
              <a:rPr lang="it-IT" smtClean="0"/>
              <a:pPr/>
              <a:t>9</a:t>
            </a:fld>
            <a:endParaRPr lang="it-IT" dirty="0"/>
          </a:p>
        </p:txBody>
      </p:sp>
      <p:sp>
        <p:nvSpPr>
          <p:cNvPr id="10" name="Titolo 8"/>
          <p:cNvSpPr txBox="1">
            <a:spLocks/>
          </p:cNvSpPr>
          <p:nvPr/>
        </p:nvSpPr>
        <p:spPr>
          <a:xfrm>
            <a:off x="457200" y="557624"/>
            <a:ext cx="2324100" cy="317864"/>
          </a:xfrm>
          <a:prstGeom prst="rect">
            <a:avLst/>
          </a:prstGeom>
          <a:solidFill>
            <a:schemeClr val="bg1">
              <a:lumMod val="50000"/>
            </a:schemeClr>
          </a:solidFill>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Times New Roman"/>
                <a:ea typeface="+mj-ea"/>
                <a:cs typeface="Times New Roman"/>
              </a:rPr>
              <a:t>Results</a:t>
            </a:r>
            <a:endParaRPr kumimoji="0" lang="en-US" sz="2000" b="1" i="0" u="none" strike="noStrike" kern="1200" cap="none" spc="0" normalizeH="0" baseline="0" noProof="0" dirty="0">
              <a:ln>
                <a:noFill/>
              </a:ln>
              <a:solidFill>
                <a:srgbClr val="FFFFFF"/>
              </a:solidFill>
              <a:effectLst/>
              <a:uLnTx/>
              <a:uFillTx/>
              <a:latin typeface="Times New Roman"/>
              <a:ea typeface="+mj-ea"/>
              <a:cs typeface="Times New Roman"/>
            </a:endParaRPr>
          </a:p>
        </p:txBody>
      </p:sp>
      <p:pic>
        <p:nvPicPr>
          <p:cNvPr id="12" name="Immagine 11"/>
          <p:cNvPicPr/>
          <p:nvPr/>
        </p:nvPicPr>
        <p:blipFill>
          <a:blip r:embed="rId2"/>
          <a:srcRect/>
          <a:stretch>
            <a:fillRect/>
          </a:stretch>
        </p:blipFill>
        <p:spPr bwMode="auto">
          <a:xfrm>
            <a:off x="825500" y="1206500"/>
            <a:ext cx="7099300" cy="4445000"/>
          </a:xfrm>
          <a:prstGeom prst="rect">
            <a:avLst/>
          </a:prstGeom>
          <a:noFill/>
          <a:ln w="9525">
            <a:noFill/>
            <a:miter lim="800000"/>
            <a:headEnd/>
            <a:tailEnd/>
          </a:ln>
        </p:spPr>
      </p:pic>
      <p:sp>
        <p:nvSpPr>
          <p:cNvPr id="8" name="Rettangolo 7"/>
          <p:cNvSpPr/>
          <p:nvPr/>
        </p:nvSpPr>
        <p:spPr>
          <a:xfrm>
            <a:off x="5994400" y="1028700"/>
            <a:ext cx="939800" cy="4851400"/>
          </a:xfrm>
          <a:prstGeom prst="rect">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TotalTime>
  <Words>1770</Words>
  <Application>Microsoft Macintosh PowerPoint</Application>
  <PresentationFormat>Presentazione su schermo (4:3)</PresentationFormat>
  <Paragraphs>231</Paragraphs>
  <Slides>15</Slides>
  <Notes>2</Notes>
  <HiddenSlides>0</HiddenSlides>
  <MMClips>0</MMClips>
  <ScaleCrop>false</ScaleCrop>
  <HeadingPairs>
    <vt:vector size="8" baseType="variant">
      <vt:variant>
        <vt:lpstr>Modello struttura</vt:lpstr>
      </vt:variant>
      <vt:variant>
        <vt:i4>1</vt:i4>
      </vt:variant>
      <vt:variant>
        <vt:lpstr>Collegamenti</vt:lpstr>
      </vt:variant>
      <vt:variant>
        <vt:i4>3</vt:i4>
      </vt:variant>
      <vt:variant>
        <vt:lpstr>Server OLE incorporati</vt:lpstr>
      </vt:variant>
      <vt:variant>
        <vt:i4>1</vt:i4>
      </vt:variant>
      <vt:variant>
        <vt:lpstr>Titoli diapositive</vt:lpstr>
      </vt:variant>
      <vt:variant>
        <vt:i4>15</vt:i4>
      </vt:variant>
    </vt:vector>
  </HeadingPairs>
  <TitlesOfParts>
    <vt:vector size="20" baseType="lpstr">
      <vt:lpstr>Tema di Office</vt:lpstr>
      <vt:lpstr>Macintosh HD:Users:luciabazzucchi:dottorato :china_lavori ufficio:PAPERS:artimino_full2.docx!OLE_LINK1</vt:lpstr>
      <vt:lpstr>Macintosh HD:Users:luciabazzucchi:dottorato :china_lavori ufficio:PAPERS:artimino_full2.docx!OLE_LINK2</vt:lpstr>
      <vt:lpstr>Macintosh HD:Users:luciabazzucchi:dottorato :china_lavori ufficio:PAPERS:artimino_full2.docx!OLE_LINK3</vt:lpstr>
      <vt:lpstr>Equation</vt:lpstr>
      <vt:lpstr>Diapositiva 1</vt:lpstr>
      <vt:lpstr>Research’s Aims</vt:lpstr>
      <vt:lpstr>Intuitions and literature references </vt:lpstr>
      <vt:lpstr>Diapositiva 4</vt:lpstr>
      <vt:lpstr>New York State Broadband Penetration – N. of BB Providers (FCC: 2009)</vt:lpstr>
      <vt:lpstr>Theoretical Model and Parameterization</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 Bazzucchi</dc:creator>
  <cp:lastModifiedBy>Lucia Bazzucchi</cp:lastModifiedBy>
  <cp:revision>19</cp:revision>
  <dcterms:created xsi:type="dcterms:W3CDTF">2012-10-09T22:08:37Z</dcterms:created>
  <dcterms:modified xsi:type="dcterms:W3CDTF">2012-10-09T22:11:41Z</dcterms:modified>
</cp:coreProperties>
</file>